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7"/>
  </p:notesMasterIdLst>
  <p:sldIdLst>
    <p:sldId id="256" r:id="rId5"/>
    <p:sldId id="278" r:id="rId6"/>
    <p:sldId id="257" r:id="rId7"/>
    <p:sldId id="283" r:id="rId8"/>
    <p:sldId id="284" r:id="rId9"/>
    <p:sldId id="281" r:id="rId10"/>
    <p:sldId id="258" r:id="rId11"/>
    <p:sldId id="265" r:id="rId12"/>
    <p:sldId id="282" r:id="rId13"/>
    <p:sldId id="266" r:id="rId14"/>
    <p:sldId id="261" r:id="rId15"/>
    <p:sldId id="285" r:id="rId16"/>
    <p:sldId id="286" r:id="rId17"/>
    <p:sldId id="287" r:id="rId18"/>
    <p:sldId id="288" r:id="rId19"/>
    <p:sldId id="275" r:id="rId20"/>
    <p:sldId id="279" r:id="rId21"/>
    <p:sldId id="289" r:id="rId22"/>
    <p:sldId id="290" r:id="rId23"/>
    <p:sldId id="291" r:id="rId24"/>
    <p:sldId id="292" r:id="rId25"/>
    <p:sldId id="293" r:id="rId2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405" autoAdjust="0"/>
  </p:normalViewPr>
  <p:slideViewPr>
    <p:cSldViewPr snapToGrid="0">
      <p:cViewPr varScale="1">
        <p:scale>
          <a:sx n="112" d="100"/>
          <a:sy n="112" d="100"/>
        </p:scale>
        <p:origin x="552" y="96"/>
      </p:cViewPr>
      <p:guideLst/>
    </p:cSldViewPr>
  </p:slideViewPr>
  <p:notesTextViewPr>
    <p:cViewPr>
      <p:scale>
        <a:sx n="3" d="2"/>
        <a:sy n="3" d="2"/>
      </p:scale>
      <p:origin x="0" y="0"/>
    </p:cViewPr>
  </p:notesTextViewPr>
  <p:sorterViewPr>
    <p:cViewPr>
      <p:scale>
        <a:sx n="100" d="100"/>
        <a:sy n="100" d="100"/>
      </p:scale>
      <p:origin x="0" y="-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2D37A33-B546-4A30-A05F-3FAB6E8AF40E}" type="datetimeFigureOut">
              <a:rPr lang="en-GB" smtClean="0"/>
              <a:t>17/11/2025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9DF48B4-86D6-4AC9-83AC-8265C687CFA4}" type="slidenum">
              <a:rPr lang="en-GB" smtClean="0"/>
              <a:t>‹#›</a:t>
            </a:fld>
            <a:endParaRPr lang="en-GB"/>
          </a:p>
        </p:txBody>
      </p:sp>
    </p:spTree>
    <p:extLst>
      <p:ext uri="{BB962C8B-B14F-4D97-AF65-F5344CB8AC3E}">
        <p14:creationId xmlns:p14="http://schemas.microsoft.com/office/powerpoint/2010/main" val="347688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1</a:t>
            </a:fld>
            <a:endParaRPr lang="en-GB"/>
          </a:p>
        </p:txBody>
      </p:sp>
    </p:spTree>
    <p:extLst>
      <p:ext uri="{BB962C8B-B14F-4D97-AF65-F5344CB8AC3E}">
        <p14:creationId xmlns:p14="http://schemas.microsoft.com/office/powerpoint/2010/main" val="423708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8ECFE01-07F7-475D-980E-4FC2C0D63014}" type="slidenum">
              <a:rPr lang="en-GB" smtClean="0"/>
              <a:t>17</a:t>
            </a:fld>
            <a:endParaRPr lang="en-GB"/>
          </a:p>
        </p:txBody>
      </p:sp>
    </p:spTree>
    <p:extLst>
      <p:ext uri="{BB962C8B-B14F-4D97-AF65-F5344CB8AC3E}">
        <p14:creationId xmlns:p14="http://schemas.microsoft.com/office/powerpoint/2010/main" val="262139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3</a:t>
            </a:fld>
            <a:endParaRPr lang="en-GB"/>
          </a:p>
        </p:txBody>
      </p:sp>
    </p:spTree>
    <p:extLst>
      <p:ext uri="{BB962C8B-B14F-4D97-AF65-F5344CB8AC3E}">
        <p14:creationId xmlns:p14="http://schemas.microsoft.com/office/powerpoint/2010/main" val="39560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6F23EF22-D90E-4F25-9698-280CBA6FD6DB}" type="slidenum">
              <a:rPr lang="en-GB" smtClean="0"/>
              <a:t>4</a:t>
            </a:fld>
            <a:endParaRPr lang="en-GB"/>
          </a:p>
        </p:txBody>
      </p:sp>
    </p:spTree>
    <p:extLst>
      <p:ext uri="{BB962C8B-B14F-4D97-AF65-F5344CB8AC3E}">
        <p14:creationId xmlns:p14="http://schemas.microsoft.com/office/powerpoint/2010/main" val="3264353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Highly evidence based tools for identifying frailty </a:t>
            </a:r>
          </a:p>
          <a:p>
            <a:r>
              <a:rPr lang="en-GB" dirty="0"/>
              <a:t>Strong evidence base for intervention</a:t>
            </a:r>
          </a:p>
          <a:p>
            <a:endParaRPr lang="en-GB" dirty="0"/>
          </a:p>
          <a:p>
            <a:endParaRPr lang="en-GB" dirty="0"/>
          </a:p>
        </p:txBody>
      </p:sp>
      <p:sp>
        <p:nvSpPr>
          <p:cNvPr id="4" name="Slide Number Placeholder 3"/>
          <p:cNvSpPr>
            <a:spLocks noGrp="1"/>
          </p:cNvSpPr>
          <p:nvPr>
            <p:ph type="sldNum" sz="quarter" idx="5"/>
          </p:nvPr>
        </p:nvSpPr>
        <p:spPr/>
        <p:txBody>
          <a:bodyPr/>
          <a:lstStyle/>
          <a:p>
            <a:fld id="{FB88A84C-3071-41AB-ADD6-BBE03EF75723}" type="slidenum">
              <a:rPr lang="en-GB" smtClean="0"/>
              <a:t>5</a:t>
            </a:fld>
            <a:endParaRPr lang="en-GB"/>
          </a:p>
        </p:txBody>
      </p:sp>
    </p:spTree>
    <p:extLst>
      <p:ext uri="{BB962C8B-B14F-4D97-AF65-F5344CB8AC3E}">
        <p14:creationId xmlns:p14="http://schemas.microsoft.com/office/powerpoint/2010/main" val="307822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7</a:t>
            </a:fld>
            <a:endParaRPr lang="en-GB"/>
          </a:p>
        </p:txBody>
      </p:sp>
    </p:spTree>
    <p:extLst>
      <p:ext uri="{BB962C8B-B14F-4D97-AF65-F5344CB8AC3E}">
        <p14:creationId xmlns:p14="http://schemas.microsoft.com/office/powerpoint/2010/main" val="199091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8</a:t>
            </a:fld>
            <a:endParaRPr lang="en-GB"/>
          </a:p>
        </p:txBody>
      </p:sp>
    </p:spTree>
    <p:extLst>
      <p:ext uri="{BB962C8B-B14F-4D97-AF65-F5344CB8AC3E}">
        <p14:creationId xmlns:p14="http://schemas.microsoft.com/office/powerpoint/2010/main" val="60265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10</a:t>
            </a:fld>
            <a:endParaRPr lang="en-GB"/>
          </a:p>
        </p:txBody>
      </p:sp>
    </p:spTree>
    <p:extLst>
      <p:ext uri="{BB962C8B-B14F-4D97-AF65-F5344CB8AC3E}">
        <p14:creationId xmlns:p14="http://schemas.microsoft.com/office/powerpoint/2010/main" val="15920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DF48B4-86D6-4AC9-83AC-8265C687CFA4}" type="slidenum">
              <a:rPr lang="en-GB" smtClean="0"/>
              <a:t>11</a:t>
            </a:fld>
            <a:endParaRPr lang="en-GB"/>
          </a:p>
        </p:txBody>
      </p:sp>
    </p:spTree>
    <p:extLst>
      <p:ext uri="{BB962C8B-B14F-4D97-AF65-F5344CB8AC3E}">
        <p14:creationId xmlns:p14="http://schemas.microsoft.com/office/powerpoint/2010/main" val="1949478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are our key stakeholders?</a:t>
            </a:r>
          </a:p>
          <a:p>
            <a:r>
              <a:rPr lang="en-GB" dirty="0"/>
              <a:t>What are their education needs</a:t>
            </a:r>
          </a:p>
          <a:p>
            <a:r>
              <a:rPr lang="en-GB" dirty="0"/>
              <a:t>How can we achieve these?</a:t>
            </a:r>
          </a:p>
          <a:p>
            <a:endParaRPr lang="en-GB" dirty="0"/>
          </a:p>
        </p:txBody>
      </p:sp>
      <p:sp>
        <p:nvSpPr>
          <p:cNvPr id="4" name="Slide Number Placeholder 3"/>
          <p:cNvSpPr>
            <a:spLocks noGrp="1"/>
          </p:cNvSpPr>
          <p:nvPr>
            <p:ph type="sldNum" sz="quarter" idx="5"/>
          </p:nvPr>
        </p:nvSpPr>
        <p:spPr/>
        <p:txBody>
          <a:bodyPr/>
          <a:lstStyle/>
          <a:p>
            <a:fld id="{B8ECFE01-07F7-475D-980E-4FC2C0D63014}" type="slidenum">
              <a:rPr lang="en-GB" smtClean="0"/>
              <a:t>16</a:t>
            </a:fld>
            <a:endParaRPr lang="en-GB"/>
          </a:p>
        </p:txBody>
      </p:sp>
    </p:spTree>
    <p:extLst>
      <p:ext uri="{BB962C8B-B14F-4D97-AF65-F5344CB8AC3E}">
        <p14:creationId xmlns:p14="http://schemas.microsoft.com/office/powerpoint/2010/main" val="29132745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6D3F020-5BC3-52DE-DCC6-ABDA639FFDF3}"/>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47393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47A8E-76BB-514C-AB0C-8344F5AA34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2750838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C47A8E-76BB-514C-AB0C-8344F5AA34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943037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en-GB"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20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en-US" noProof="0"/>
              <a:t>Click icon to add picture</a:t>
            </a:r>
            <a:endParaRPr lang="en-GB" noProof="0" dirty="0"/>
          </a:p>
        </p:txBody>
      </p:sp>
      <p:grpSp>
        <p:nvGrpSpPr>
          <p:cNvPr id="14" name="Group 13">
            <a:extLst>
              <a:ext uri="{FF2B5EF4-FFF2-40B4-BE49-F238E27FC236}">
                <a16:creationId xmlns:a16="http://schemas.microsoft.com/office/drawing/2014/main" id="{0DC2055F-AE3F-46BE-B57E-A0F1A86D1C36}"/>
              </a:ext>
            </a:extLst>
          </p:cNvPr>
          <p:cNvGrpSpPr/>
          <p:nvPr/>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descr="A logo with a letter and a wave&#10;&#10;AI-generated content may be incorrect.">
            <a:extLst>
              <a:ext uri="{FF2B5EF4-FFF2-40B4-BE49-F238E27FC236}">
                <a16:creationId xmlns:a16="http://schemas.microsoft.com/office/drawing/2014/main" id="{1988D54F-631F-CE62-D3D0-1BCA4C96C093}"/>
              </a:ext>
            </a:extLst>
          </p:cNvPr>
          <p:cNvPicPr>
            <a:picLocks noChangeAspect="1"/>
          </p:cNvPicPr>
          <p:nvPr/>
        </p:nvPicPr>
        <p:blipFill>
          <a:blip r:embed="rId2"/>
          <a:stretch>
            <a:fillRect/>
          </a:stretch>
        </p:blipFill>
        <p:spPr>
          <a:xfrm>
            <a:off x="9719807" y="1035560"/>
            <a:ext cx="1359790" cy="1091622"/>
          </a:xfrm>
          <a:prstGeom prst="rect">
            <a:avLst/>
          </a:prstGeom>
        </p:spPr>
      </p:pic>
      <p:pic>
        <p:nvPicPr>
          <p:cNvPr id="3074" name="Picture 2">
            <a:extLst>
              <a:ext uri="{FF2B5EF4-FFF2-40B4-BE49-F238E27FC236}">
                <a16:creationId xmlns:a16="http://schemas.microsoft.com/office/drawing/2014/main" id="{C9E6D5A7-BEC3-E2EF-A936-09F3E2EA26D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82442" y="997095"/>
            <a:ext cx="3507007" cy="11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90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547758-901F-4104-A130-B7C598D40067}" type="datetimeFigureOut">
              <a:rPr lang="en-GB" smtClean="0"/>
              <a:t>17/11/2025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CC328D-3E34-4930-88DA-0FD14602441D}" type="slidenum">
              <a:rPr lang="en-GB" smtClean="0"/>
              <a:t>‹#›</a:t>
            </a:fld>
            <a:endParaRPr lang="en-GB"/>
          </a:p>
        </p:txBody>
      </p:sp>
    </p:spTree>
    <p:extLst>
      <p:ext uri="{BB962C8B-B14F-4D97-AF65-F5344CB8AC3E}">
        <p14:creationId xmlns:p14="http://schemas.microsoft.com/office/powerpoint/2010/main" val="785763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24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dirty="0"/>
              <a:t>Dummy text comes here</a:t>
            </a:r>
          </a:p>
        </p:txBody>
      </p:sp>
      <p:sp>
        <p:nvSpPr>
          <p:cNvPr id="11" name="Oval 10">
            <a:extLst>
              <a:ext uri="{FF2B5EF4-FFF2-40B4-BE49-F238E27FC236}">
                <a16:creationId xmlns:a16="http://schemas.microsoft.com/office/drawing/2014/main" id="{8931D2A9-0B92-4197-8802-80424C14EA7E}"/>
              </a:ext>
            </a:extLst>
          </p:cNvPr>
          <p:cNvSpPr/>
          <p:nvPr/>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en-GB" noProof="0" smtClean="0"/>
              <a:pPr/>
              <a:t>‹#›</a:t>
            </a:fld>
            <a:endParaRPr lang="en-GB"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en-US" noProof="0"/>
              <a:t>Click icon to add picture</a:t>
            </a:r>
            <a:endParaRPr lang="en-GB" noProof="0"/>
          </a:p>
        </p:txBody>
      </p:sp>
      <p:pic>
        <p:nvPicPr>
          <p:cNvPr id="4" name="Picture 3" descr="A logo with a letter and a wave&#10;&#10;AI-generated content may be incorrect.">
            <a:extLst>
              <a:ext uri="{FF2B5EF4-FFF2-40B4-BE49-F238E27FC236}">
                <a16:creationId xmlns:a16="http://schemas.microsoft.com/office/drawing/2014/main" id="{9BDD241D-29C8-424C-C8BE-EA2ED2A5B13D}"/>
              </a:ext>
            </a:extLst>
          </p:cNvPr>
          <p:cNvPicPr>
            <a:picLocks noChangeAspect="1"/>
          </p:cNvPicPr>
          <p:nvPr/>
        </p:nvPicPr>
        <p:blipFill>
          <a:blip r:embed="rId2"/>
          <a:stretch>
            <a:fillRect/>
          </a:stretch>
        </p:blipFill>
        <p:spPr>
          <a:xfrm>
            <a:off x="210639" y="4746998"/>
            <a:ext cx="1359790" cy="1091622"/>
          </a:xfrm>
          <a:prstGeom prst="rect">
            <a:avLst/>
          </a:prstGeom>
        </p:spPr>
      </p:pic>
      <p:pic>
        <p:nvPicPr>
          <p:cNvPr id="7" name="Picture 6" descr="A black background with white text">
            <a:extLst>
              <a:ext uri="{FF2B5EF4-FFF2-40B4-BE49-F238E27FC236}">
                <a16:creationId xmlns:a16="http://schemas.microsoft.com/office/drawing/2014/main" id="{42D44CC2-61A3-70A6-FB32-583DA78AB63C}"/>
              </a:ext>
            </a:extLst>
          </p:cNvPr>
          <p:cNvPicPr>
            <a:picLocks noChangeAspect="1"/>
          </p:cNvPicPr>
          <p:nvPr userDrawn="1"/>
        </p:nvPicPr>
        <p:blipFill>
          <a:blip r:embed="rId3"/>
          <a:stretch>
            <a:fillRect/>
          </a:stretch>
        </p:blipFill>
        <p:spPr>
          <a:xfrm>
            <a:off x="144311" y="6016509"/>
            <a:ext cx="2308450" cy="785776"/>
          </a:xfrm>
          <a:prstGeom prst="rect">
            <a:avLst/>
          </a:prstGeom>
        </p:spPr>
      </p:pic>
    </p:spTree>
    <p:extLst>
      <p:ext uri="{BB962C8B-B14F-4D97-AF65-F5344CB8AC3E}">
        <p14:creationId xmlns:p14="http://schemas.microsoft.com/office/powerpoint/2010/main" val="3311069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descr="A blue and orange logo&#10;&#10;AI-generated content may be incorrect.">
            <a:extLst>
              <a:ext uri="{FF2B5EF4-FFF2-40B4-BE49-F238E27FC236}">
                <a16:creationId xmlns:a16="http://schemas.microsoft.com/office/drawing/2014/main" id="{86FCA90F-C14A-2AD3-D87F-7DDFEDA0F68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8946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C47A8E-76BB-514C-AB0C-8344F5AA3406}" type="datetimeFigureOut">
              <a:rPr lang="en-US" smtClean="0"/>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171845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C47A8E-76BB-514C-AB0C-8344F5AA34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82023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C47A8E-76BB-514C-AB0C-8344F5AA3406}" type="datetimeFigureOut">
              <a:rPr lang="en-US" smtClean="0"/>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180064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C47A8E-76BB-514C-AB0C-8344F5AA3406}" type="datetimeFigureOut">
              <a:rPr lang="en-US" smtClean="0"/>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48381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47A8E-76BB-514C-AB0C-8344F5AA3406}" type="datetimeFigureOut">
              <a:rPr lang="en-US" smtClean="0"/>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3532016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C47A8E-76BB-514C-AB0C-8344F5AA34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32447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C47A8E-76BB-514C-AB0C-8344F5AA3406}" type="datetimeFigureOut">
              <a:rPr lang="en-US" smtClean="0"/>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C23064-56E0-D34B-9D83-BABDF3E88C3E}" type="slidenum">
              <a:rPr lang="en-US" smtClean="0"/>
              <a:t>‹#›</a:t>
            </a:fld>
            <a:endParaRPr lang="en-US"/>
          </a:p>
        </p:txBody>
      </p:sp>
    </p:spTree>
    <p:extLst>
      <p:ext uri="{BB962C8B-B14F-4D97-AF65-F5344CB8AC3E}">
        <p14:creationId xmlns:p14="http://schemas.microsoft.com/office/powerpoint/2010/main" val="131814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C47A8E-76BB-514C-AB0C-8344F5AA3406}" type="datetimeFigureOut">
              <a:rPr lang="en-US" smtClean="0"/>
              <a:t>11/17/2025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C23064-56E0-D34B-9D83-BABDF3E88C3E}" type="slidenum">
              <a:rPr lang="en-US" smtClean="0"/>
              <a:t>‹#›</a:t>
            </a:fld>
            <a:endParaRPr lang="en-US"/>
          </a:p>
        </p:txBody>
      </p:sp>
    </p:spTree>
    <p:extLst>
      <p:ext uri="{BB962C8B-B14F-4D97-AF65-F5344CB8AC3E}">
        <p14:creationId xmlns:p14="http://schemas.microsoft.com/office/powerpoint/2010/main" val="15061416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19C6-A25F-E023-2AC4-F0C7FCB5C019}"/>
              </a:ext>
            </a:extLst>
          </p:cNvPr>
          <p:cNvSpPr>
            <a:spLocks noGrp="1"/>
          </p:cNvSpPr>
          <p:nvPr>
            <p:ph type="ctrTitle"/>
          </p:nvPr>
        </p:nvSpPr>
        <p:spPr>
          <a:xfrm>
            <a:off x="0" y="647233"/>
            <a:ext cx="9144000" cy="2387600"/>
          </a:xfrm>
        </p:spPr>
        <p:txBody>
          <a:bodyPr anchor="b">
            <a:normAutofit/>
          </a:bodyPr>
          <a:lstStyle/>
          <a:p>
            <a:pPr algn="l"/>
            <a:r>
              <a:rPr lang="en-US" sz="4800" dirty="0"/>
              <a:t>       </a:t>
            </a:r>
            <a:r>
              <a:rPr lang="en-US" sz="8000" b="1" dirty="0">
                <a:solidFill>
                  <a:schemeClr val="bg1"/>
                </a:solidFill>
              </a:rPr>
              <a:t>Frailty</a:t>
            </a:r>
            <a:br>
              <a:rPr lang="en-US" sz="3300" dirty="0"/>
            </a:br>
            <a:r>
              <a:rPr lang="en-US" sz="3300" dirty="0"/>
              <a:t> </a:t>
            </a:r>
            <a:br>
              <a:rPr lang="en-US" sz="3300" dirty="0"/>
            </a:br>
            <a:endParaRPr lang="en-US" sz="3300" dirty="0"/>
          </a:p>
        </p:txBody>
      </p:sp>
      <p:sp>
        <p:nvSpPr>
          <p:cNvPr id="8" name="Subtitle 2">
            <a:extLst>
              <a:ext uri="{FF2B5EF4-FFF2-40B4-BE49-F238E27FC236}">
                <a16:creationId xmlns:a16="http://schemas.microsoft.com/office/drawing/2014/main" id="{3E6C1AF3-9C79-A59F-9343-756B302EA1CA}"/>
              </a:ext>
            </a:extLst>
          </p:cNvPr>
          <p:cNvSpPr>
            <a:spLocks noGrp="1"/>
          </p:cNvSpPr>
          <p:nvPr>
            <p:ph type="subTitle" idx="1"/>
          </p:nvPr>
        </p:nvSpPr>
        <p:spPr>
          <a:xfrm>
            <a:off x="0" y="5813604"/>
            <a:ext cx="9144000" cy="1044396"/>
          </a:xfrm>
        </p:spPr>
        <p:txBody>
          <a:bodyPr/>
          <a:lstStyle/>
          <a:p>
            <a:pPr algn="l"/>
            <a:r>
              <a:rPr lang="en-US" b="1" dirty="0">
                <a:solidFill>
                  <a:schemeClr val="bg1"/>
                </a:solidFill>
              </a:rPr>
              <a:t>Dr Pat McCaffrey – Divisional Medical Director</a:t>
            </a:r>
          </a:p>
          <a:p>
            <a:pPr algn="l"/>
            <a:r>
              <a:rPr lang="en-US" b="1" dirty="0">
                <a:solidFill>
                  <a:schemeClr val="bg1"/>
                </a:solidFill>
              </a:rPr>
              <a:t>Catherine Sheeran – Assistant Director Enhanced Services </a:t>
            </a:r>
          </a:p>
        </p:txBody>
      </p:sp>
    </p:spTree>
    <p:extLst>
      <p:ext uri="{BB962C8B-B14F-4D97-AF65-F5344CB8AC3E}">
        <p14:creationId xmlns:p14="http://schemas.microsoft.com/office/powerpoint/2010/main" val="3237068299"/>
      </p:ext>
    </p:extLst>
  </p:cSld>
  <p:clrMapOvr>
    <a:masterClrMapping/>
  </p:clrMapOvr>
  <mc:AlternateContent xmlns:mc="http://schemas.openxmlformats.org/markup-compatibility/2006" xmlns:p14="http://schemas.microsoft.com/office/powerpoint/2010/main">
    <mc:Choice Requires="p14">
      <p:transition spd="slow" p14:dur="2000" advTm="33119"/>
    </mc:Choice>
    <mc:Fallback xmlns="">
      <p:transition spd="slow" advTm="3311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334F-1CAA-C4B4-84E6-6ABF6DCA2C10}"/>
              </a:ext>
            </a:extLst>
          </p:cNvPr>
          <p:cNvSpPr>
            <a:spLocks noGrp="1"/>
          </p:cNvSpPr>
          <p:nvPr>
            <p:ph type="title"/>
          </p:nvPr>
        </p:nvSpPr>
        <p:spPr>
          <a:xfrm>
            <a:off x="518086" y="1712258"/>
            <a:ext cx="10515600" cy="1433793"/>
          </a:xfrm>
        </p:spPr>
        <p:txBody>
          <a:bodyPr/>
          <a:lstStyle/>
          <a:p>
            <a:r>
              <a:rPr lang="en-GB" b="1" dirty="0">
                <a:solidFill>
                  <a:srgbClr val="0070C0"/>
                </a:solidFill>
              </a:rPr>
              <a:t>Education Roll Out</a:t>
            </a:r>
          </a:p>
        </p:txBody>
      </p:sp>
      <p:sp>
        <p:nvSpPr>
          <p:cNvPr id="3" name="Content Placeholder 2">
            <a:extLst>
              <a:ext uri="{FF2B5EF4-FFF2-40B4-BE49-F238E27FC236}">
                <a16:creationId xmlns:a16="http://schemas.microsoft.com/office/drawing/2014/main" id="{FE27F170-5FFD-F55E-529E-5675C4195810}"/>
              </a:ext>
            </a:extLst>
          </p:cNvPr>
          <p:cNvSpPr>
            <a:spLocks noGrp="1"/>
          </p:cNvSpPr>
          <p:nvPr>
            <p:ph type="body" idx="1"/>
          </p:nvPr>
        </p:nvSpPr>
        <p:spPr/>
        <p:txBody>
          <a:bodyPr>
            <a:normAutofit/>
          </a:bodyPr>
          <a:lstStyle/>
          <a:p>
            <a:endParaRPr lang="en-GB" dirty="0"/>
          </a:p>
          <a:p>
            <a:r>
              <a:rPr lang="en-GB" dirty="0"/>
              <a:t>	</a:t>
            </a:r>
          </a:p>
          <a:p>
            <a:pPr marL="0" indent="0">
              <a:buNone/>
            </a:pPr>
            <a:endParaRPr lang="en-GB" dirty="0"/>
          </a:p>
        </p:txBody>
      </p:sp>
    </p:spTree>
    <p:extLst>
      <p:ext uri="{BB962C8B-B14F-4D97-AF65-F5344CB8AC3E}">
        <p14:creationId xmlns:p14="http://schemas.microsoft.com/office/powerpoint/2010/main" val="2699924373"/>
      </p:ext>
    </p:extLst>
  </p:cSld>
  <p:clrMapOvr>
    <a:masterClrMapping/>
  </p:clrMapOvr>
  <mc:AlternateContent xmlns:mc="http://schemas.openxmlformats.org/markup-compatibility/2006" xmlns:p14="http://schemas.microsoft.com/office/powerpoint/2010/main">
    <mc:Choice Requires="p14">
      <p:transition spd="slow" p14:dur="2000" advTm="41115"/>
    </mc:Choice>
    <mc:Fallback xmlns="">
      <p:transition spd="slow" advTm="411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5C7B-6C8B-60AC-8450-6D412C0BA588}"/>
              </a:ext>
            </a:extLst>
          </p:cNvPr>
          <p:cNvSpPr>
            <a:spLocks noGrp="1"/>
          </p:cNvSpPr>
          <p:nvPr>
            <p:ph type="title"/>
          </p:nvPr>
        </p:nvSpPr>
        <p:spPr>
          <a:xfrm>
            <a:off x="235669" y="280284"/>
            <a:ext cx="10515600" cy="1325563"/>
          </a:xfrm>
        </p:spPr>
        <p:txBody>
          <a:bodyPr/>
          <a:lstStyle/>
          <a:p>
            <a:r>
              <a:rPr lang="en-GB" b="1" dirty="0">
                <a:solidFill>
                  <a:srgbClr val="0070C0"/>
                </a:solidFill>
                <a:latin typeface="Arial" panose="020B0604020202020204" pitchFamily="34" charset="0"/>
                <a:cs typeface="Arial" panose="020B0604020202020204" pitchFamily="34" charset="0"/>
              </a:rPr>
              <a:t>Current Position in NI</a:t>
            </a:r>
            <a:br>
              <a:rPr lang="en-GB" b="1" dirty="0">
                <a:solidFill>
                  <a:srgbClr val="0070C0"/>
                </a:solidFill>
                <a:latin typeface="Arial" panose="020B0604020202020204" pitchFamily="34" charset="0"/>
                <a:cs typeface="Arial" panose="020B0604020202020204" pitchFamily="34" charset="0"/>
              </a:rPr>
            </a:br>
            <a:endParaRPr lang="en-GB" b="1" dirty="0">
              <a:solidFill>
                <a:srgbClr val="0070C0"/>
              </a:solidFill>
            </a:endParaRPr>
          </a:p>
        </p:txBody>
      </p:sp>
      <p:sp>
        <p:nvSpPr>
          <p:cNvPr id="3" name="Content Placeholder 2">
            <a:extLst>
              <a:ext uri="{FF2B5EF4-FFF2-40B4-BE49-F238E27FC236}">
                <a16:creationId xmlns:a16="http://schemas.microsoft.com/office/drawing/2014/main" id="{A1B88440-54A1-B2F2-5370-671A661A152E}"/>
              </a:ext>
            </a:extLst>
          </p:cNvPr>
          <p:cNvSpPr>
            <a:spLocks noGrp="1"/>
          </p:cNvSpPr>
          <p:nvPr>
            <p:ph idx="1"/>
          </p:nvPr>
        </p:nvSpPr>
        <p:spPr>
          <a:xfrm>
            <a:off x="527583" y="1275585"/>
            <a:ext cx="8936611" cy="4742359"/>
          </a:xfrm>
        </p:spPr>
        <p:txBody>
          <a:bodyPr>
            <a:normAutofit fontScale="77500" lnSpcReduction="20000"/>
          </a:bodyPr>
          <a:lstStyle/>
          <a:p>
            <a:pPr marL="214313" indent="-214313"/>
            <a:r>
              <a:rPr lang="en-GB" dirty="0">
                <a:cs typeface="Arial" panose="020B0604020202020204" pitchFamily="34" charset="0"/>
              </a:rPr>
              <a:t>Primary Care practices across NI are not currently contracted to identify frailty in their 65 + population using a validated tool. </a:t>
            </a:r>
          </a:p>
          <a:p>
            <a:pPr marL="214313" indent="-214313"/>
            <a:endParaRPr lang="en-GB" dirty="0">
              <a:cs typeface="Arial" panose="020B0604020202020204" pitchFamily="34" charset="0"/>
            </a:endParaRPr>
          </a:p>
          <a:p>
            <a:pPr marL="214313" indent="-214313"/>
            <a:r>
              <a:rPr lang="en-GB" dirty="0">
                <a:cs typeface="Arial" panose="020B0604020202020204" pitchFamily="34" charset="0"/>
              </a:rPr>
              <a:t>The wider HSC (Inpatient and community services) do not routinely identify frailty in their 65+ population using a validated tool. </a:t>
            </a:r>
          </a:p>
          <a:p>
            <a:pPr marL="214313" indent="-214313"/>
            <a:endParaRPr lang="en-GB" dirty="0">
              <a:cs typeface="Arial" panose="020B0604020202020204" pitchFamily="34" charset="0"/>
            </a:endParaRPr>
          </a:p>
          <a:p>
            <a:pPr marL="214313" indent="-214313"/>
            <a:r>
              <a:rPr lang="en-GB" dirty="0">
                <a:cs typeface="Arial" panose="020B0604020202020204" pitchFamily="34" charset="0"/>
              </a:rPr>
              <a:t>The Clinical Frailty Scale (CFS, Rockwood), is built into encompass but is not a hard stop, nor easily accessible within the system</a:t>
            </a:r>
          </a:p>
          <a:p>
            <a:pPr marL="214313" indent="-214313"/>
            <a:endParaRPr lang="en-GB" dirty="0">
              <a:cs typeface="Arial" panose="020B0604020202020204" pitchFamily="34" charset="0"/>
            </a:endParaRPr>
          </a:p>
          <a:p>
            <a:pPr marL="214313" indent="-214313"/>
            <a:r>
              <a:rPr lang="en-GB" dirty="0">
                <a:cs typeface="Arial" panose="020B0604020202020204" pitchFamily="34" charset="0"/>
              </a:rPr>
              <a:t>We have no Prevalence data for Frailty in NI</a:t>
            </a:r>
          </a:p>
          <a:p>
            <a:pPr marL="214313" indent="-214313"/>
            <a:endParaRPr lang="en-GB" dirty="0">
              <a:cs typeface="Arial" panose="020B0604020202020204" pitchFamily="34" charset="0"/>
            </a:endParaRPr>
          </a:p>
          <a:p>
            <a:pPr marL="214313" indent="-214313"/>
            <a:r>
              <a:rPr lang="en-GB" dirty="0">
                <a:cs typeface="Arial" panose="020B0604020202020204" pitchFamily="34" charset="0"/>
              </a:rPr>
              <a:t>Limited education/awareness for workforce in terms of </a:t>
            </a:r>
          </a:p>
          <a:p>
            <a:pPr marL="0" indent="0">
              <a:buNone/>
            </a:pPr>
            <a:r>
              <a:rPr lang="en-GB" dirty="0">
                <a:cs typeface="Arial" panose="020B0604020202020204" pitchFamily="34" charset="0"/>
              </a:rPr>
              <a:t>   the significance of Frailty.</a:t>
            </a:r>
            <a:endParaRPr lang="en-GB" dirty="0"/>
          </a:p>
        </p:txBody>
      </p:sp>
    </p:spTree>
    <p:extLst>
      <p:ext uri="{BB962C8B-B14F-4D97-AF65-F5344CB8AC3E}">
        <p14:creationId xmlns:p14="http://schemas.microsoft.com/office/powerpoint/2010/main" val="2348782660"/>
      </p:ext>
    </p:extLst>
  </p:cSld>
  <p:clrMapOvr>
    <a:masterClrMapping/>
  </p:clrMapOvr>
  <mc:AlternateContent xmlns:mc="http://schemas.openxmlformats.org/markup-compatibility/2006" xmlns:p14="http://schemas.microsoft.com/office/powerpoint/2010/main">
    <mc:Choice Requires="p14">
      <p:transition spd="slow" p14:dur="2000" advTm="90967"/>
    </mc:Choice>
    <mc:Fallback xmlns="">
      <p:transition spd="slow" advTm="9096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60D06-79C9-5440-5A71-0A88DD2B90BA}"/>
              </a:ext>
            </a:extLst>
          </p:cNvPr>
          <p:cNvSpPr>
            <a:spLocks noGrp="1"/>
          </p:cNvSpPr>
          <p:nvPr>
            <p:ph type="title"/>
          </p:nvPr>
        </p:nvSpPr>
        <p:spPr>
          <a:xfrm>
            <a:off x="336177" y="436842"/>
            <a:ext cx="10515600" cy="1325563"/>
          </a:xfrm>
        </p:spPr>
        <p:txBody>
          <a:bodyPr>
            <a:normAutofit fontScale="90000"/>
          </a:bodyPr>
          <a:lstStyle/>
          <a:p>
            <a:r>
              <a:rPr lang="en-GB" sz="4000" b="1" dirty="0">
                <a:solidFill>
                  <a:srgbClr val="0070C0"/>
                </a:solidFill>
              </a:rPr>
              <a:t>Outline of Workstreams to Deliver on Objectives</a:t>
            </a:r>
            <a:br>
              <a:rPr lang="en-GB" b="1" dirty="0"/>
            </a:br>
            <a:endParaRPr lang="en-GB" dirty="0"/>
          </a:p>
        </p:txBody>
      </p:sp>
      <p:pic>
        <p:nvPicPr>
          <p:cNvPr id="4" name="Content Placeholder 3">
            <a:extLst>
              <a:ext uri="{FF2B5EF4-FFF2-40B4-BE49-F238E27FC236}">
                <a16:creationId xmlns:a16="http://schemas.microsoft.com/office/drawing/2014/main" id="{9D808C1E-1E51-1D93-20E3-9CC03CA457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0926" y="1835150"/>
            <a:ext cx="2353670" cy="2335501"/>
          </a:xfrm>
          <a:prstGeom prst="rect">
            <a:avLst/>
          </a:prstGeom>
        </p:spPr>
      </p:pic>
      <p:pic>
        <p:nvPicPr>
          <p:cNvPr id="5" name="Picture 4">
            <a:extLst>
              <a:ext uri="{FF2B5EF4-FFF2-40B4-BE49-F238E27FC236}">
                <a16:creationId xmlns:a16="http://schemas.microsoft.com/office/drawing/2014/main" id="{403871CA-A831-E08F-9E5F-04454F742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01" y="3559722"/>
            <a:ext cx="2353670" cy="2335500"/>
          </a:xfrm>
          <a:prstGeom prst="rect">
            <a:avLst/>
          </a:prstGeom>
        </p:spPr>
      </p:pic>
      <p:pic>
        <p:nvPicPr>
          <p:cNvPr id="6" name="Picture 5">
            <a:extLst>
              <a:ext uri="{FF2B5EF4-FFF2-40B4-BE49-F238E27FC236}">
                <a16:creationId xmlns:a16="http://schemas.microsoft.com/office/drawing/2014/main" id="{0B2F32B4-9DF5-49F6-16F8-711756B9A4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97" y="3559722"/>
            <a:ext cx="2353761" cy="2335591"/>
          </a:xfrm>
          <a:prstGeom prst="rect">
            <a:avLst/>
          </a:prstGeom>
        </p:spPr>
      </p:pic>
    </p:spTree>
    <p:extLst>
      <p:ext uri="{BB962C8B-B14F-4D97-AF65-F5344CB8AC3E}">
        <p14:creationId xmlns:p14="http://schemas.microsoft.com/office/powerpoint/2010/main" val="316547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4175A-6A4D-0D5A-5227-32929747E162}"/>
              </a:ext>
            </a:extLst>
          </p:cNvPr>
          <p:cNvSpPr>
            <a:spLocks noGrp="1"/>
          </p:cNvSpPr>
          <p:nvPr>
            <p:ph type="title"/>
          </p:nvPr>
        </p:nvSpPr>
        <p:spPr>
          <a:xfrm>
            <a:off x="497542" y="170656"/>
            <a:ext cx="10515600" cy="1325563"/>
          </a:xfrm>
        </p:spPr>
        <p:txBody>
          <a:bodyPr/>
          <a:lstStyle/>
          <a:p>
            <a:r>
              <a:rPr lang="en-GB" b="1" dirty="0">
                <a:solidFill>
                  <a:srgbClr val="0070C0"/>
                </a:solidFill>
              </a:rPr>
              <a:t>Tier 1: All staff, general public etc... </a:t>
            </a:r>
            <a:r>
              <a:rPr lang="en-GB" dirty="0"/>
              <a:t>	</a:t>
            </a:r>
            <a:br>
              <a:rPr lang="en-GB" dirty="0"/>
            </a:br>
            <a:endParaRPr lang="en-GB" dirty="0"/>
          </a:p>
        </p:txBody>
      </p:sp>
      <p:sp>
        <p:nvSpPr>
          <p:cNvPr id="4" name="Text Placeholder 7">
            <a:extLst>
              <a:ext uri="{FF2B5EF4-FFF2-40B4-BE49-F238E27FC236}">
                <a16:creationId xmlns:a16="http://schemas.microsoft.com/office/drawing/2014/main" id="{1AE16182-3073-E4AD-F52F-DE43B3D1E8AC}"/>
              </a:ext>
            </a:extLst>
          </p:cNvPr>
          <p:cNvSpPr>
            <a:spLocks noGrp="1"/>
          </p:cNvSpPr>
          <p:nvPr>
            <p:ph idx="1"/>
          </p:nvPr>
        </p:nvSpPr>
        <p:spPr>
          <a:xfrm>
            <a:off x="838200" y="1825625"/>
            <a:ext cx="10515600" cy="4351338"/>
          </a:xfrm>
        </p:spPr>
        <p:txBody>
          <a:bodyPr/>
          <a:lstStyle/>
          <a:p>
            <a:r>
              <a:rPr lang="en-GB" dirty="0"/>
              <a:t>Module					</a:t>
            </a:r>
          </a:p>
          <a:p>
            <a:endParaRPr lang="en-GB" dirty="0"/>
          </a:p>
        </p:txBody>
      </p:sp>
      <p:sp>
        <p:nvSpPr>
          <p:cNvPr id="5" name="Content Placeholder 8">
            <a:extLst>
              <a:ext uri="{FF2B5EF4-FFF2-40B4-BE49-F238E27FC236}">
                <a16:creationId xmlns:a16="http://schemas.microsoft.com/office/drawing/2014/main" id="{E0DE9500-0261-C2B1-0463-47B1746B45E3}"/>
              </a:ext>
            </a:extLst>
          </p:cNvPr>
          <p:cNvSpPr txBox="1">
            <a:spLocks/>
          </p:cNvSpPr>
          <p:nvPr/>
        </p:nvSpPr>
        <p:spPr>
          <a:xfrm>
            <a:off x="838201" y="2492375"/>
            <a:ext cx="3588520" cy="3684588"/>
          </a:xfrm>
          <a:prstGeom prst="rect">
            <a:avLst/>
          </a:prstGeom>
          <a:solidFill>
            <a:schemeClr val="tx2">
              <a:lumMod val="10000"/>
              <a:lumOff val="90000"/>
            </a:schemeClr>
          </a:solidFill>
        </p:spPr>
        <p:style>
          <a:lnRef idx="1">
            <a:schemeClr val="accent3"/>
          </a:lnRef>
          <a:fillRef idx="2">
            <a:schemeClr val="accent3"/>
          </a:fillRef>
          <a:effectRef idx="1">
            <a:schemeClr val="accent3"/>
          </a:effectRef>
          <a:fontRef idx="minor">
            <a:schemeClr val="dk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sz="2400" b="1"/>
              <a:t>Frailty Awareness </a:t>
            </a:r>
            <a:r>
              <a:rPr lang="en-GB" sz="2400"/>
              <a:t>– this is a general awareness programme and is suited to everyone. This will take around 30 minutes. 	</a:t>
            </a:r>
          </a:p>
          <a:p>
            <a:endParaRPr lang="en-GB" sz="2400" dirty="0"/>
          </a:p>
        </p:txBody>
      </p:sp>
      <p:sp>
        <p:nvSpPr>
          <p:cNvPr id="6" name="Text Placeholder 9">
            <a:extLst>
              <a:ext uri="{FF2B5EF4-FFF2-40B4-BE49-F238E27FC236}">
                <a16:creationId xmlns:a16="http://schemas.microsoft.com/office/drawing/2014/main" id="{CB685A3B-B0B2-092D-E4E0-6041B038665B}"/>
              </a:ext>
            </a:extLst>
          </p:cNvPr>
          <p:cNvSpPr txBox="1">
            <a:spLocks/>
          </p:cNvSpPr>
          <p:nvPr/>
        </p:nvSpPr>
        <p:spPr>
          <a:xfrm>
            <a:off x="4426720" y="1747044"/>
            <a:ext cx="5723709"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Arrangements / Notes</a:t>
            </a:r>
          </a:p>
          <a:p>
            <a:endParaRPr lang="en-GB" dirty="0"/>
          </a:p>
          <a:p>
            <a:pPr marL="0" indent="0">
              <a:buNone/>
            </a:pPr>
            <a:r>
              <a:rPr lang="en-GB" dirty="0"/>
              <a:t> 	</a:t>
            </a:r>
          </a:p>
          <a:p>
            <a:endParaRPr lang="en-GB" dirty="0"/>
          </a:p>
        </p:txBody>
      </p:sp>
      <p:sp>
        <p:nvSpPr>
          <p:cNvPr id="7" name="Content Placeholder 10">
            <a:extLst>
              <a:ext uri="{FF2B5EF4-FFF2-40B4-BE49-F238E27FC236}">
                <a16:creationId xmlns:a16="http://schemas.microsoft.com/office/drawing/2014/main" id="{4D26765E-969F-7A24-E894-17EB45A4DF10}"/>
              </a:ext>
            </a:extLst>
          </p:cNvPr>
          <p:cNvSpPr txBox="1">
            <a:spLocks/>
          </p:cNvSpPr>
          <p:nvPr/>
        </p:nvSpPr>
        <p:spPr>
          <a:xfrm>
            <a:off x="4426721" y="2492375"/>
            <a:ext cx="4683096"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HSC Learn Platform – </a:t>
            </a:r>
            <a:r>
              <a:rPr lang="en-GB" sz="2400" i="1" dirty="0"/>
              <a:t>e-learning </a:t>
            </a:r>
            <a:r>
              <a:rPr lang="en-GB" sz="2400" dirty="0"/>
              <a:t>module </a:t>
            </a:r>
          </a:p>
          <a:p>
            <a:r>
              <a:rPr lang="en-GB" sz="2400" dirty="0"/>
              <a:t>Our aim is that this will become mandatory for all HSC staff and part of all new staff inductions. </a:t>
            </a:r>
          </a:p>
          <a:p>
            <a:r>
              <a:rPr lang="en-GB" sz="2400" dirty="0"/>
              <a:t>Linking with HSC Learn to secure access to this via NIFN Website for general population access </a:t>
            </a:r>
            <a:r>
              <a:rPr lang="en-GB" dirty="0"/>
              <a:t>	</a:t>
            </a:r>
          </a:p>
          <a:p>
            <a:endParaRPr lang="en-GB" dirty="0"/>
          </a:p>
        </p:txBody>
      </p:sp>
    </p:spTree>
    <p:extLst>
      <p:ext uri="{BB962C8B-B14F-4D97-AF65-F5344CB8AC3E}">
        <p14:creationId xmlns:p14="http://schemas.microsoft.com/office/powerpoint/2010/main" val="289358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63BD-6597-1A8B-5E5D-F44474156664}"/>
              </a:ext>
            </a:extLst>
          </p:cNvPr>
          <p:cNvSpPr>
            <a:spLocks noGrp="1"/>
          </p:cNvSpPr>
          <p:nvPr>
            <p:ph type="title"/>
          </p:nvPr>
        </p:nvSpPr>
        <p:spPr>
          <a:xfrm>
            <a:off x="340659" y="365125"/>
            <a:ext cx="11013141" cy="1325563"/>
          </a:xfrm>
        </p:spPr>
        <p:txBody>
          <a:bodyPr>
            <a:normAutofit fontScale="90000"/>
          </a:bodyPr>
          <a:lstStyle/>
          <a:p>
            <a:r>
              <a:rPr lang="en-GB" b="1" dirty="0">
                <a:solidFill>
                  <a:srgbClr val="0070C0"/>
                </a:solidFill>
              </a:rPr>
              <a:t>Tier 2: Un- registered / Pre-reg staff &amp; students delivering indirect care to older adults </a:t>
            </a:r>
            <a:r>
              <a:rPr lang="en-GB" dirty="0"/>
              <a:t>	</a:t>
            </a:r>
            <a:br>
              <a:rPr lang="en-GB" dirty="0"/>
            </a:br>
            <a:endParaRPr lang="en-GB" dirty="0"/>
          </a:p>
        </p:txBody>
      </p:sp>
      <p:sp>
        <p:nvSpPr>
          <p:cNvPr id="4" name="Text Placeholder 2">
            <a:extLst>
              <a:ext uri="{FF2B5EF4-FFF2-40B4-BE49-F238E27FC236}">
                <a16:creationId xmlns:a16="http://schemas.microsoft.com/office/drawing/2014/main" id="{CB147C80-82F1-2A46-CB71-E8D00E6E9D71}"/>
              </a:ext>
            </a:extLst>
          </p:cNvPr>
          <p:cNvSpPr>
            <a:spLocks noGrp="1"/>
          </p:cNvSpPr>
          <p:nvPr>
            <p:ph idx="1"/>
          </p:nvPr>
        </p:nvSpPr>
        <p:spPr>
          <a:xfrm>
            <a:off x="838200" y="1825625"/>
            <a:ext cx="10515600" cy="4351338"/>
          </a:xfrm>
        </p:spPr>
        <p:txBody>
          <a:bodyPr>
            <a:normAutofit/>
          </a:bodyPr>
          <a:lstStyle/>
          <a:p>
            <a:r>
              <a:rPr lang="en-GB" dirty="0"/>
              <a:t>Module                                                   </a:t>
            </a:r>
          </a:p>
          <a:p>
            <a:endParaRPr lang="en-GB" dirty="0"/>
          </a:p>
        </p:txBody>
      </p:sp>
      <p:sp>
        <p:nvSpPr>
          <p:cNvPr id="5" name="Content Placeholder 3">
            <a:extLst>
              <a:ext uri="{FF2B5EF4-FFF2-40B4-BE49-F238E27FC236}">
                <a16:creationId xmlns:a16="http://schemas.microsoft.com/office/drawing/2014/main" id="{907631E8-66F7-E955-A546-ACFBC1727C51}"/>
              </a:ext>
            </a:extLst>
          </p:cNvPr>
          <p:cNvSpPr txBox="1">
            <a:spLocks/>
          </p:cNvSpPr>
          <p:nvPr/>
        </p:nvSpPr>
        <p:spPr>
          <a:xfrm>
            <a:off x="438136" y="2370138"/>
            <a:ext cx="4253505" cy="3987800"/>
          </a:xfrm>
          <a:prstGeom prst="rect">
            <a:avLst/>
          </a:prstGeom>
          <a:solidFill>
            <a:schemeClr val="tx2">
              <a:lumMod val="10000"/>
              <a:lumOff val="90000"/>
            </a:schemeClr>
          </a:solidFill>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dirty="0"/>
              <a:t>As Tier 1 (above) plus: </a:t>
            </a:r>
          </a:p>
          <a:p>
            <a:pPr marL="179388" indent="-179388">
              <a:buFont typeface="Arial" panose="020B0604020202020204" pitchFamily="34" charset="0"/>
              <a:buNone/>
            </a:pPr>
            <a:r>
              <a:rPr lang="en-GB" dirty="0"/>
              <a:t>• </a:t>
            </a:r>
            <a:r>
              <a:rPr lang="en-GB" b="1" dirty="0"/>
              <a:t>Fundamentals of Falls and Frailty </a:t>
            </a:r>
            <a:r>
              <a:rPr lang="en-GB" dirty="0"/>
              <a:t>(NB there is a universal falls session which is followed by one tailored to workplace setting – </a:t>
            </a:r>
            <a:r>
              <a:rPr lang="en-GB" dirty="0" err="1"/>
              <a:t>eg</a:t>
            </a:r>
            <a:r>
              <a:rPr lang="en-GB" dirty="0"/>
              <a:t> hospital, care home, community). </a:t>
            </a:r>
          </a:p>
          <a:p>
            <a:pPr marL="0" indent="0">
              <a:buFont typeface="Arial" panose="020B0604020202020204" pitchFamily="34" charset="0"/>
              <a:buNone/>
            </a:pPr>
            <a:r>
              <a:rPr lang="en-GB" dirty="0"/>
              <a:t>• </a:t>
            </a:r>
            <a:r>
              <a:rPr lang="en-GB" b="1" dirty="0"/>
              <a:t>Fundamentals of Delirium and Frailty </a:t>
            </a:r>
          </a:p>
          <a:p>
            <a:pPr marL="0" indent="0">
              <a:buFont typeface="Arial" panose="020B0604020202020204" pitchFamily="34" charset="0"/>
              <a:buNone/>
            </a:pPr>
            <a:r>
              <a:rPr lang="en-GB" b="1" dirty="0"/>
              <a:t>• Fundamentals of Nutrition and Frailty </a:t>
            </a:r>
          </a:p>
          <a:p>
            <a:pPr marL="179388" indent="-179388">
              <a:buFont typeface="Arial" panose="020B0604020202020204" pitchFamily="34" charset="0"/>
              <a:buNone/>
            </a:pPr>
            <a:r>
              <a:rPr lang="en-GB" b="1" dirty="0"/>
              <a:t>• Fundamentals of Continence and    Frailty </a:t>
            </a:r>
          </a:p>
          <a:p>
            <a:pPr marL="0" indent="0">
              <a:buFont typeface="Arial" panose="020B0604020202020204" pitchFamily="34" charset="0"/>
              <a:buNone/>
            </a:pPr>
            <a:r>
              <a:rPr lang="en-GB" dirty="0"/>
              <a:t>• Frailty Assessment (how to do a Clinical   </a:t>
            </a:r>
          </a:p>
          <a:p>
            <a:pPr marL="0" indent="0">
              <a:buFont typeface="Arial" panose="020B0604020202020204" pitchFamily="34" charset="0"/>
              <a:buNone/>
            </a:pPr>
            <a:r>
              <a:rPr lang="en-GB" dirty="0"/>
              <a:t>    Frailty / Rockwood Score) </a:t>
            </a:r>
          </a:p>
          <a:p>
            <a:endParaRPr lang="en-GB" dirty="0"/>
          </a:p>
          <a:p>
            <a:pPr marL="0" indent="0">
              <a:buFont typeface="Arial" panose="020B0604020202020204" pitchFamily="34" charset="0"/>
              <a:buNone/>
            </a:pPr>
            <a:r>
              <a:rPr lang="en-GB" i="1" dirty="0"/>
              <a:t>Each module will take </a:t>
            </a:r>
            <a:r>
              <a:rPr lang="en-GB" i="1" dirty="0" err="1"/>
              <a:t>approx</a:t>
            </a:r>
            <a:r>
              <a:rPr lang="en-GB" i="1" dirty="0"/>
              <a:t> 30 minutes. </a:t>
            </a:r>
            <a:r>
              <a:rPr lang="en-GB" dirty="0"/>
              <a:t>	</a:t>
            </a:r>
          </a:p>
          <a:p>
            <a:endParaRPr lang="en-GB" dirty="0"/>
          </a:p>
        </p:txBody>
      </p:sp>
      <p:sp>
        <p:nvSpPr>
          <p:cNvPr id="6" name="Text Placeholder 4">
            <a:extLst>
              <a:ext uri="{FF2B5EF4-FFF2-40B4-BE49-F238E27FC236}">
                <a16:creationId xmlns:a16="http://schemas.microsoft.com/office/drawing/2014/main" id="{D062A066-2EC4-181C-AC19-5CEF4FA639D7}"/>
              </a:ext>
            </a:extLst>
          </p:cNvPr>
          <p:cNvSpPr txBox="1">
            <a:spLocks/>
          </p:cNvSpPr>
          <p:nvPr/>
        </p:nvSpPr>
        <p:spPr>
          <a:xfrm>
            <a:off x="4777099" y="1965647"/>
            <a:ext cx="5441698" cy="40449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Arrangements / Notes</a:t>
            </a:r>
          </a:p>
        </p:txBody>
      </p:sp>
      <p:sp>
        <p:nvSpPr>
          <p:cNvPr id="7" name="Content Placeholder 5">
            <a:extLst>
              <a:ext uri="{FF2B5EF4-FFF2-40B4-BE49-F238E27FC236}">
                <a16:creationId xmlns:a16="http://schemas.microsoft.com/office/drawing/2014/main" id="{153101F3-C747-13DA-F593-C35A4133BE01}"/>
              </a:ext>
            </a:extLst>
          </p:cNvPr>
          <p:cNvSpPr txBox="1">
            <a:spLocks/>
          </p:cNvSpPr>
          <p:nvPr/>
        </p:nvSpPr>
        <p:spPr>
          <a:xfrm>
            <a:off x="4554908" y="2510160"/>
            <a:ext cx="518318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HSC Learn Platform – suite of self-directed e-learning modules called “An Introduction to Frailty”</a:t>
            </a:r>
          </a:p>
          <a:p>
            <a:r>
              <a:rPr lang="en-GB" sz="1800" dirty="0"/>
              <a:t>Each of these modules will have a short assessment at the end where participants will be required to achieve a minimum pass mark of 80%.</a:t>
            </a:r>
          </a:p>
          <a:p>
            <a:r>
              <a:rPr lang="en-GB" sz="1800" dirty="0"/>
              <a:t>Record progress.</a:t>
            </a:r>
          </a:p>
        </p:txBody>
      </p:sp>
    </p:spTree>
    <p:extLst>
      <p:ext uri="{BB962C8B-B14F-4D97-AF65-F5344CB8AC3E}">
        <p14:creationId xmlns:p14="http://schemas.microsoft.com/office/powerpoint/2010/main" val="379996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FCA50-F757-B2E2-78B0-FF903B140211}"/>
              </a:ext>
            </a:extLst>
          </p:cNvPr>
          <p:cNvSpPr>
            <a:spLocks noGrp="1"/>
          </p:cNvSpPr>
          <p:nvPr>
            <p:ph type="title"/>
          </p:nvPr>
        </p:nvSpPr>
        <p:spPr>
          <a:xfrm>
            <a:off x="122322" y="177006"/>
            <a:ext cx="11105972" cy="1325563"/>
          </a:xfrm>
        </p:spPr>
        <p:txBody>
          <a:bodyPr>
            <a:normAutofit/>
          </a:bodyPr>
          <a:lstStyle/>
          <a:p>
            <a:r>
              <a:rPr lang="en-GB" sz="4000" b="1" dirty="0">
                <a:solidFill>
                  <a:srgbClr val="0070C0"/>
                </a:solidFill>
              </a:rPr>
              <a:t>Tier 3: Registered staff delivering direct clinical care to older adults</a:t>
            </a:r>
          </a:p>
        </p:txBody>
      </p:sp>
      <p:sp>
        <p:nvSpPr>
          <p:cNvPr id="4" name="Text Placeholder 2">
            <a:extLst>
              <a:ext uri="{FF2B5EF4-FFF2-40B4-BE49-F238E27FC236}">
                <a16:creationId xmlns:a16="http://schemas.microsoft.com/office/drawing/2014/main" id="{E5BCDD9D-791E-AB7B-BB3D-ECC72D16BA5A}"/>
              </a:ext>
            </a:extLst>
          </p:cNvPr>
          <p:cNvSpPr>
            <a:spLocks noGrp="1"/>
          </p:cNvSpPr>
          <p:nvPr>
            <p:ph idx="1"/>
          </p:nvPr>
        </p:nvSpPr>
        <p:spPr>
          <a:xfrm>
            <a:off x="838200" y="1825625"/>
            <a:ext cx="10515600" cy="4351338"/>
          </a:xfrm>
        </p:spPr>
        <p:txBody>
          <a:bodyPr/>
          <a:lstStyle/>
          <a:p>
            <a:r>
              <a:rPr lang="en-GB" dirty="0"/>
              <a:t>Module</a:t>
            </a:r>
          </a:p>
          <a:p>
            <a:endParaRPr lang="en-GB" dirty="0"/>
          </a:p>
        </p:txBody>
      </p:sp>
      <p:sp>
        <p:nvSpPr>
          <p:cNvPr id="5" name="Text Placeholder 4">
            <a:extLst>
              <a:ext uri="{FF2B5EF4-FFF2-40B4-BE49-F238E27FC236}">
                <a16:creationId xmlns:a16="http://schemas.microsoft.com/office/drawing/2014/main" id="{E808EDD6-D2C1-9AEC-A66C-4CEC2CCBF830}"/>
              </a:ext>
            </a:extLst>
          </p:cNvPr>
          <p:cNvSpPr txBox="1">
            <a:spLocks/>
          </p:cNvSpPr>
          <p:nvPr/>
        </p:nvSpPr>
        <p:spPr>
          <a:xfrm>
            <a:off x="4796328" y="1825625"/>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Access Arrangements / Notes</a:t>
            </a:r>
          </a:p>
          <a:p>
            <a:endParaRPr lang="en-GB" dirty="0"/>
          </a:p>
        </p:txBody>
      </p:sp>
      <p:sp>
        <p:nvSpPr>
          <p:cNvPr id="6" name="Content Placeholder 3">
            <a:extLst>
              <a:ext uri="{FF2B5EF4-FFF2-40B4-BE49-F238E27FC236}">
                <a16:creationId xmlns:a16="http://schemas.microsoft.com/office/drawing/2014/main" id="{AB7460C9-B299-573D-8744-16777405ABAC}"/>
              </a:ext>
            </a:extLst>
          </p:cNvPr>
          <p:cNvSpPr txBox="1">
            <a:spLocks/>
          </p:cNvSpPr>
          <p:nvPr/>
        </p:nvSpPr>
        <p:spPr>
          <a:xfrm>
            <a:off x="247828" y="2505075"/>
            <a:ext cx="4469451" cy="3684588"/>
          </a:xfrm>
          <a:prstGeom prst="rect">
            <a:avLst/>
          </a:prstGeom>
          <a:solidFill>
            <a:schemeClr val="tx2">
              <a:lumMod val="10000"/>
              <a:lumOff val="90000"/>
            </a:schemeClr>
          </a:solidFill>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GB" dirty="0"/>
              <a:t>As Tier 2 (above) plus: </a:t>
            </a:r>
          </a:p>
          <a:p>
            <a:r>
              <a:rPr lang="en-GB" dirty="0"/>
              <a:t>Fundamentals of Polypharmacy and Frailty </a:t>
            </a:r>
          </a:p>
          <a:p>
            <a:r>
              <a:rPr lang="en-GB" dirty="0"/>
              <a:t>Fundamentals of Cognition and Frailty </a:t>
            </a:r>
          </a:p>
          <a:p>
            <a:r>
              <a:rPr lang="en-GB" dirty="0"/>
              <a:t>Fundamentals of Comprehensive Geriatric Assessment </a:t>
            </a:r>
          </a:p>
          <a:p>
            <a:r>
              <a:rPr lang="en-GB" dirty="0"/>
              <a:t>Advanced Care Planning (in design) </a:t>
            </a:r>
          </a:p>
          <a:p>
            <a:r>
              <a:rPr lang="en-GB" dirty="0"/>
              <a:t>Case studies, Groupwork and Discussion </a:t>
            </a:r>
          </a:p>
          <a:p>
            <a:pPr marL="0" indent="0">
              <a:buFont typeface="Arial" panose="020B0604020202020204" pitchFamily="34" charset="0"/>
              <a:buNone/>
            </a:pPr>
            <a:endParaRPr lang="en-GB" dirty="0"/>
          </a:p>
        </p:txBody>
      </p:sp>
      <p:sp>
        <p:nvSpPr>
          <p:cNvPr id="7" name="Content Placeholder 5">
            <a:extLst>
              <a:ext uri="{FF2B5EF4-FFF2-40B4-BE49-F238E27FC236}">
                <a16:creationId xmlns:a16="http://schemas.microsoft.com/office/drawing/2014/main" id="{F8993C69-D5CF-2CFA-5D34-4EB1982BD209}"/>
              </a:ext>
            </a:extLst>
          </p:cNvPr>
          <p:cNvSpPr txBox="1">
            <a:spLocks/>
          </p:cNvSpPr>
          <p:nvPr/>
        </p:nvSpPr>
        <p:spPr>
          <a:xfrm>
            <a:off x="4554908" y="2492375"/>
            <a:ext cx="5345559"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Delivered in a </a:t>
            </a:r>
            <a:r>
              <a:rPr lang="en-GB" sz="2200" b="1" i="1" dirty="0">
                <a:solidFill>
                  <a:srgbClr val="FF0000"/>
                </a:solidFill>
              </a:rPr>
              <a:t>face to face</a:t>
            </a:r>
            <a:r>
              <a:rPr lang="en-GB" sz="2200" b="1" dirty="0">
                <a:solidFill>
                  <a:srgbClr val="FF0000"/>
                </a:solidFill>
              </a:rPr>
              <a:t>, </a:t>
            </a:r>
            <a:r>
              <a:rPr lang="en-GB" sz="2200" dirty="0"/>
              <a:t>group setting by trained Facilitators (Trust employees) after completion of online modules outlined above </a:t>
            </a:r>
          </a:p>
          <a:p>
            <a:r>
              <a:rPr lang="en-GB" sz="2200" dirty="0"/>
              <a:t>Sessions currently arranged via Trusts through a facilitator programme. </a:t>
            </a:r>
            <a:endParaRPr lang="en-GB" dirty="0"/>
          </a:p>
        </p:txBody>
      </p:sp>
    </p:spTree>
    <p:extLst>
      <p:ext uri="{BB962C8B-B14F-4D97-AF65-F5344CB8AC3E}">
        <p14:creationId xmlns:p14="http://schemas.microsoft.com/office/powerpoint/2010/main" val="3193024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A79CBE3-9975-A904-28AE-F045DF98D056}"/>
              </a:ext>
            </a:extLst>
          </p:cNvPr>
          <p:cNvSpPr>
            <a:spLocks noGrp="1"/>
          </p:cNvSpPr>
          <p:nvPr>
            <p:ph type="title"/>
          </p:nvPr>
        </p:nvSpPr>
        <p:spPr>
          <a:xfrm>
            <a:off x="831850" y="182563"/>
            <a:ext cx="10515600" cy="940181"/>
          </a:xfrm>
        </p:spPr>
        <p:txBody>
          <a:bodyPr>
            <a:normAutofit/>
          </a:bodyPr>
          <a:lstStyle/>
          <a:p>
            <a:r>
              <a:rPr lang="en-US" sz="4800" dirty="0"/>
              <a:t>Stepping into their shoes</a:t>
            </a:r>
          </a:p>
        </p:txBody>
      </p:sp>
      <p:sp>
        <p:nvSpPr>
          <p:cNvPr id="13" name="Text Placeholder 2">
            <a:extLst>
              <a:ext uri="{FF2B5EF4-FFF2-40B4-BE49-F238E27FC236}">
                <a16:creationId xmlns:a16="http://schemas.microsoft.com/office/drawing/2014/main" id="{1EB00DA8-7268-A85D-C295-99BADA0738D8}"/>
              </a:ext>
            </a:extLst>
          </p:cNvPr>
          <p:cNvSpPr>
            <a:spLocks noGrp="1"/>
          </p:cNvSpPr>
          <p:nvPr>
            <p:ph type="body" idx="1"/>
          </p:nvPr>
        </p:nvSpPr>
        <p:spPr>
          <a:xfrm>
            <a:off x="2139388" y="1154832"/>
            <a:ext cx="7900525" cy="764460"/>
          </a:xfrm>
        </p:spPr>
        <p:txBody>
          <a:bodyPr/>
          <a:lstStyle/>
          <a:p>
            <a:r>
              <a:rPr lang="en-US" dirty="0"/>
              <a:t>Doctor Elaine Nelson Frailty Simulation Training</a:t>
            </a:r>
          </a:p>
        </p:txBody>
      </p:sp>
      <p:sp>
        <p:nvSpPr>
          <p:cNvPr id="2" name="Slide Number Placeholder 1">
            <a:extLst>
              <a:ext uri="{FF2B5EF4-FFF2-40B4-BE49-F238E27FC236}">
                <a16:creationId xmlns:a16="http://schemas.microsoft.com/office/drawing/2014/main" id="{1F48FE25-1285-1F96-1F76-EFBE8A5A2CC5}"/>
              </a:ext>
            </a:extLst>
          </p:cNvPr>
          <p:cNvSpPr>
            <a:spLocks noGrp="1"/>
          </p:cNvSpPr>
          <p:nvPr>
            <p:ph type="sldNum" sz="quarter" idx="12"/>
          </p:nvPr>
        </p:nvSpPr>
        <p:spPr>
          <a:xfrm>
            <a:off x="11363696" y="6455739"/>
            <a:ext cx="294460" cy="187367"/>
          </a:xfrm>
        </p:spPr>
        <p:txBody>
          <a:bodyPr anchor="ctr">
            <a:normAutofit/>
          </a:bodyPr>
          <a:lstStyle/>
          <a:p>
            <a:pPr rtl="0">
              <a:spcAft>
                <a:spcPts val="600"/>
              </a:spcAft>
            </a:pPr>
            <a:fld id="{9EC71654-96A5-4280-94F3-931C61A9F92C}" type="slidenum">
              <a:rPr lang="en-GB" noProof="0" smtClean="0"/>
              <a:pPr rtl="0">
                <a:spcAft>
                  <a:spcPts val="600"/>
                </a:spcAft>
              </a:pPr>
              <a:t>16</a:t>
            </a:fld>
            <a:endParaRPr lang="en-GB" noProof="0"/>
          </a:p>
        </p:txBody>
      </p:sp>
      <p:pic>
        <p:nvPicPr>
          <p:cNvPr id="6" name="Content Placeholder 5">
            <a:extLst>
              <a:ext uri="{FF2B5EF4-FFF2-40B4-BE49-F238E27FC236}">
                <a16:creationId xmlns:a16="http://schemas.microsoft.com/office/drawing/2014/main" id="{531E7A60-9B60-B2D1-9B05-3CBCADC093F3}"/>
              </a:ext>
            </a:extLst>
          </p:cNvPr>
          <p:cNvPicPr>
            <a:picLocks noGrp="1" noChangeAspect="1"/>
          </p:cNvPicPr>
          <p:nvPr>
            <p:ph type="pic" sz="quarter" idx="13"/>
          </p:nvPr>
        </p:nvPicPr>
        <p:blipFill>
          <a:blip r:embed="rId3"/>
          <a:srcRect l="6812" r="17088" b="-2"/>
          <a:stretch>
            <a:fillRect/>
          </a:stretch>
        </p:blipFill>
        <p:spPr>
          <a:xfrm>
            <a:off x="2993041" y="2282099"/>
            <a:ext cx="6206400" cy="4587625"/>
          </a:xfrm>
          <a:noFill/>
        </p:spPr>
      </p:pic>
    </p:spTree>
    <p:extLst>
      <p:ext uri="{BB962C8B-B14F-4D97-AF65-F5344CB8AC3E}">
        <p14:creationId xmlns:p14="http://schemas.microsoft.com/office/powerpoint/2010/main" val="427725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4A28AAA-E971-DB89-7ADA-2B9A7D8614BA}"/>
              </a:ext>
            </a:extLst>
          </p:cNvPr>
          <p:cNvSpPr>
            <a:spLocks noGrp="1" noRot="1" noMove="1" noResize="1" noEditPoints="1" noAdjustHandles="1" noChangeArrowheads="1" noChangeShapeType="1"/>
          </p:cNvSpPr>
          <p:nvPr/>
        </p:nvSpPr>
        <p:spPr>
          <a:xfrm>
            <a:off x="5540644" y="3913322"/>
            <a:ext cx="3975315" cy="5579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Rectangle 7">
            <a:extLst>
              <a:ext uri="{FF2B5EF4-FFF2-40B4-BE49-F238E27FC236}">
                <a16:creationId xmlns:a16="http://schemas.microsoft.com/office/drawing/2014/main" id="{95BD5809-F5E9-2D2D-D7F0-E2E3FA67FE88}"/>
              </a:ext>
            </a:extLst>
          </p:cNvPr>
          <p:cNvSpPr>
            <a:spLocks noGrp="1" noRot="1" noMove="1" noResize="1" noEditPoints="1" noAdjustHandles="1" noChangeArrowheads="1" noChangeShapeType="1"/>
          </p:cNvSpPr>
          <p:nvPr/>
        </p:nvSpPr>
        <p:spPr>
          <a:xfrm>
            <a:off x="6168324" y="790910"/>
            <a:ext cx="5222929" cy="15079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descr="A group of blue and white circles">
            <a:extLst>
              <a:ext uri="{FF2B5EF4-FFF2-40B4-BE49-F238E27FC236}">
                <a16:creationId xmlns:a16="http://schemas.microsoft.com/office/drawing/2014/main" id="{553509DF-1B2A-8746-35C8-A32425882A55}"/>
              </a:ext>
            </a:extLst>
          </p:cNvPr>
          <p:cNvPicPr>
            <a:picLocks noChangeAspect="1"/>
          </p:cNvPicPr>
          <p:nvPr/>
        </p:nvPicPr>
        <p:blipFill>
          <a:blip r:embed="rId3"/>
          <a:stretch>
            <a:fillRect/>
          </a:stretch>
        </p:blipFill>
        <p:spPr>
          <a:xfrm>
            <a:off x="234724" y="-519242"/>
            <a:ext cx="10941319" cy="7605923"/>
          </a:xfrm>
          <a:prstGeom prst="rect">
            <a:avLst/>
          </a:prstGeom>
        </p:spPr>
      </p:pic>
      <p:sp>
        <p:nvSpPr>
          <p:cNvPr id="3" name="Slide Number Placeholder 2">
            <a:extLst>
              <a:ext uri="{FF2B5EF4-FFF2-40B4-BE49-F238E27FC236}">
                <a16:creationId xmlns:a16="http://schemas.microsoft.com/office/drawing/2014/main" id="{D31A0238-5E97-F215-25F1-EC03083FED01}"/>
              </a:ext>
            </a:extLst>
          </p:cNvPr>
          <p:cNvSpPr>
            <a:spLocks noGrp="1"/>
          </p:cNvSpPr>
          <p:nvPr>
            <p:ph type="sldNum" sz="quarter" idx="4294967295"/>
          </p:nvPr>
        </p:nvSpPr>
        <p:spPr>
          <a:xfrm>
            <a:off x="11896725" y="6456363"/>
            <a:ext cx="295275" cy="187325"/>
          </a:xfrm>
        </p:spPr>
        <p:txBody>
          <a:bodyPr/>
          <a:lstStyle/>
          <a:p>
            <a:pPr rtl="0"/>
            <a:fld id="{9EC71654-96A5-4280-94F3-931C61A9F92C}" type="slidenum">
              <a:rPr lang="en-GB" noProof="0" smtClean="0"/>
              <a:pPr rtl="0"/>
              <a:t>17</a:t>
            </a:fld>
            <a:endParaRPr lang="en-GB" noProof="0" dirty="0"/>
          </a:p>
        </p:txBody>
      </p:sp>
      <p:pic>
        <p:nvPicPr>
          <p:cNvPr id="9" name="Picture 8" descr="A black background with a colorful line">
            <a:extLst>
              <a:ext uri="{FF2B5EF4-FFF2-40B4-BE49-F238E27FC236}">
                <a16:creationId xmlns:a16="http://schemas.microsoft.com/office/drawing/2014/main" id="{8570EC67-4577-AD7B-135B-415656A0B221}"/>
              </a:ext>
            </a:extLst>
          </p:cNvPr>
          <p:cNvPicPr>
            <a:picLocks noChangeAspect="1"/>
          </p:cNvPicPr>
          <p:nvPr/>
        </p:nvPicPr>
        <p:blipFill>
          <a:blip r:embed="rId4"/>
          <a:stretch>
            <a:fillRect/>
          </a:stretch>
        </p:blipFill>
        <p:spPr>
          <a:xfrm>
            <a:off x="234724" y="6032916"/>
            <a:ext cx="1919227" cy="653288"/>
          </a:xfrm>
          <a:prstGeom prst="rect">
            <a:avLst/>
          </a:prstGeom>
        </p:spPr>
      </p:pic>
      <p:sp>
        <p:nvSpPr>
          <p:cNvPr id="12" name="TextBox 11">
            <a:extLst>
              <a:ext uri="{FF2B5EF4-FFF2-40B4-BE49-F238E27FC236}">
                <a16:creationId xmlns:a16="http://schemas.microsoft.com/office/drawing/2014/main" id="{3C9F7E58-3B74-510D-15F8-BD1A4D9E5C6F}"/>
              </a:ext>
            </a:extLst>
          </p:cNvPr>
          <p:cNvSpPr txBox="1"/>
          <p:nvPr/>
        </p:nvSpPr>
        <p:spPr>
          <a:xfrm>
            <a:off x="4039776" y="810237"/>
            <a:ext cx="1976034" cy="369332"/>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Rehabilitation</a:t>
            </a:r>
            <a:endParaRPr lang="en-GB" sz="1800" b="1"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0663C58-0749-FD33-802C-8C9B1CBA0B80}"/>
              </a:ext>
            </a:extLst>
          </p:cNvPr>
          <p:cNvSpPr txBox="1"/>
          <p:nvPr/>
        </p:nvSpPr>
        <p:spPr>
          <a:xfrm>
            <a:off x="4041596" y="5035806"/>
            <a:ext cx="1774553" cy="369332"/>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Frailty Score</a:t>
            </a:r>
            <a:endParaRPr lang="en-GB" sz="1800" b="1"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B2956EA-D75E-5987-9763-296CC7F38D09}"/>
              </a:ext>
            </a:extLst>
          </p:cNvPr>
          <p:cNvSpPr txBox="1"/>
          <p:nvPr/>
        </p:nvSpPr>
        <p:spPr>
          <a:xfrm>
            <a:off x="7117540" y="4335531"/>
            <a:ext cx="1381930" cy="369332"/>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Education </a:t>
            </a:r>
            <a:endParaRPr lang="en-GB" sz="1800" b="1"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5" name="Title 14">
            <a:extLst>
              <a:ext uri="{FF2B5EF4-FFF2-40B4-BE49-F238E27FC236}">
                <a16:creationId xmlns:a16="http://schemas.microsoft.com/office/drawing/2014/main" id="{F5FCF999-448B-5632-D194-49A2592A3408}"/>
              </a:ext>
            </a:extLst>
          </p:cNvPr>
          <p:cNvSpPr>
            <a:spLocks noGrp="1"/>
          </p:cNvSpPr>
          <p:nvPr>
            <p:ph type="ctrTitle"/>
          </p:nvPr>
        </p:nvSpPr>
        <p:spPr>
          <a:xfrm>
            <a:off x="4724239" y="2772026"/>
            <a:ext cx="2338307" cy="1023389"/>
          </a:xfrm>
        </p:spPr>
        <p:txBody>
          <a:bodyPr anchor="t"/>
          <a:lstStyle/>
          <a:p>
            <a:pPr algn="ctr"/>
            <a:r>
              <a:rPr lang="en-GB" sz="3200" dirty="0">
                <a:solidFill>
                  <a:schemeClr val="bg1"/>
                </a:solidFill>
              </a:rPr>
              <a:t>Frailty </a:t>
            </a:r>
            <a:br>
              <a:rPr lang="en-GB" sz="3200" dirty="0">
                <a:solidFill>
                  <a:schemeClr val="bg1"/>
                </a:solidFill>
              </a:rPr>
            </a:br>
            <a:r>
              <a:rPr lang="en-GB" sz="3200" dirty="0">
                <a:solidFill>
                  <a:schemeClr val="bg1"/>
                </a:solidFill>
              </a:rPr>
              <a:t>SHSCT</a:t>
            </a:r>
          </a:p>
        </p:txBody>
      </p:sp>
      <p:sp>
        <p:nvSpPr>
          <p:cNvPr id="11" name="TextBox 10">
            <a:extLst>
              <a:ext uri="{FF2B5EF4-FFF2-40B4-BE49-F238E27FC236}">
                <a16:creationId xmlns:a16="http://schemas.microsoft.com/office/drawing/2014/main" id="{4A7CC484-28CC-EAB9-58FE-887F07AA6EF5}"/>
              </a:ext>
            </a:extLst>
          </p:cNvPr>
          <p:cNvSpPr txBox="1"/>
          <p:nvPr/>
        </p:nvSpPr>
        <p:spPr>
          <a:xfrm>
            <a:off x="2881932" y="2346490"/>
            <a:ext cx="1547672" cy="523220"/>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Single Discharge Team</a:t>
            </a:r>
            <a:r>
              <a:rPr lang="en-GB"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C769288-932D-8A2D-457E-CB513F88B719}"/>
              </a:ext>
            </a:extLst>
          </p:cNvPr>
          <p:cNvSpPr txBox="1"/>
          <p:nvPr/>
        </p:nvSpPr>
        <p:spPr>
          <a:xfrm>
            <a:off x="2409708" y="1391009"/>
            <a:ext cx="1050656" cy="307777"/>
          </a:xfrm>
          <a:prstGeom prst="rect">
            <a:avLst/>
          </a:prstGeom>
          <a:noFill/>
        </p:spPr>
        <p:txBody>
          <a:bodyPr wrap="square" rtlCol="0">
            <a:spAutoFit/>
          </a:bodyPr>
          <a:lstStyle/>
          <a:p>
            <a:pPr algn="ctr"/>
            <a:r>
              <a:rPr lang="en-GB" sz="1400" dirty="0">
                <a:latin typeface="Arial" panose="020B0604020202020204" pitchFamily="34" charset="0"/>
                <a:ea typeface="Times New Roman" panose="02020603050405020304" pitchFamily="18" charset="0"/>
                <a:cs typeface="Arial" panose="020B0604020202020204" pitchFamily="34" charset="0"/>
              </a:rPr>
              <a:t>H</a:t>
            </a:r>
            <a:r>
              <a:rPr lang="en-GB" sz="1400" dirty="0">
                <a:effectLst/>
                <a:latin typeface="Arial" panose="020B0604020202020204" pitchFamily="34" charset="0"/>
                <a:ea typeface="Times New Roman" panose="02020603050405020304" pitchFamily="18" charset="0"/>
                <a:cs typeface="Arial" panose="020B0604020202020204" pitchFamily="34" charset="0"/>
              </a:rPr>
              <a:t>@H</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A8668EF9-6515-03F7-B009-3172C137F0FA}"/>
              </a:ext>
            </a:extLst>
          </p:cNvPr>
          <p:cNvSpPr txBox="1"/>
          <p:nvPr/>
        </p:nvSpPr>
        <p:spPr>
          <a:xfrm>
            <a:off x="8578468" y="2843719"/>
            <a:ext cx="1050656" cy="307777"/>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Delirium</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D9A8A61-F6F4-11EF-4B0C-CE491D8A6023}"/>
              </a:ext>
            </a:extLst>
          </p:cNvPr>
          <p:cNvSpPr txBox="1"/>
          <p:nvPr/>
        </p:nvSpPr>
        <p:spPr>
          <a:xfrm>
            <a:off x="6178368" y="1187931"/>
            <a:ext cx="1050656" cy="523220"/>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Careline Live</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D863055-44DB-1EB0-426F-ABB4DD9A4090}"/>
              </a:ext>
            </a:extLst>
          </p:cNvPr>
          <p:cNvSpPr txBox="1"/>
          <p:nvPr/>
        </p:nvSpPr>
        <p:spPr>
          <a:xfrm>
            <a:off x="7543310" y="2384126"/>
            <a:ext cx="1050656" cy="523220"/>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Frailty Beds</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C2975CE-5AEA-96F9-2470-2DE57201E5E2}"/>
              </a:ext>
            </a:extLst>
          </p:cNvPr>
          <p:cNvSpPr txBox="1"/>
          <p:nvPr/>
        </p:nvSpPr>
        <p:spPr>
          <a:xfrm>
            <a:off x="3017893" y="444379"/>
            <a:ext cx="1050656" cy="738664"/>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Frailty at the Front Door</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2AD31B82-5C44-6FB2-B373-9F679FA633EE}"/>
              </a:ext>
            </a:extLst>
          </p:cNvPr>
          <p:cNvSpPr txBox="1"/>
          <p:nvPr/>
        </p:nvSpPr>
        <p:spPr>
          <a:xfrm>
            <a:off x="6855710" y="442066"/>
            <a:ext cx="1050656" cy="307777"/>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Falls</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0C11CE8-171D-469B-5A9D-236F7D659096}"/>
              </a:ext>
            </a:extLst>
          </p:cNvPr>
          <p:cNvSpPr txBox="1"/>
          <p:nvPr/>
        </p:nvSpPr>
        <p:spPr>
          <a:xfrm>
            <a:off x="7843919" y="998608"/>
            <a:ext cx="1178961" cy="1169551"/>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CAWT Identification and screening </a:t>
            </a:r>
            <a:r>
              <a:rPr lang="en-GB" sz="1400" b="1" dirty="0">
                <a:effectLst/>
                <a:latin typeface="Arial" panose="020B0604020202020204" pitchFamily="34" charset="0"/>
                <a:ea typeface="Times New Roman" panose="02020603050405020304" pitchFamily="18" charset="0"/>
                <a:cs typeface="Arial" panose="020B0604020202020204" pitchFamily="34" charset="0"/>
              </a:rPr>
              <a:t>Mild</a:t>
            </a:r>
            <a:endParaRPr lang="en-GB" sz="1400" b="1"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325E0CC-4583-CC76-FE23-05CE9741175D}"/>
              </a:ext>
            </a:extLst>
          </p:cNvPr>
          <p:cNvSpPr txBox="1"/>
          <p:nvPr/>
        </p:nvSpPr>
        <p:spPr>
          <a:xfrm>
            <a:off x="8531417" y="3914160"/>
            <a:ext cx="1050656" cy="738664"/>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Frailty Integrated Team</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6C62CF3B-632A-EFFE-F9BC-70E26CAC6171}"/>
              </a:ext>
            </a:extLst>
          </p:cNvPr>
          <p:cNvSpPr txBox="1"/>
          <p:nvPr/>
        </p:nvSpPr>
        <p:spPr>
          <a:xfrm>
            <a:off x="5980893" y="5181096"/>
            <a:ext cx="1317781" cy="738664"/>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Medical Ambulatory Pathways</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082D5FD-A989-82F8-C9C1-36350DCE90A8}"/>
              </a:ext>
            </a:extLst>
          </p:cNvPr>
          <p:cNvSpPr txBox="1"/>
          <p:nvPr/>
        </p:nvSpPr>
        <p:spPr>
          <a:xfrm>
            <a:off x="3165858" y="4142532"/>
            <a:ext cx="1050656" cy="307777"/>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NIAS </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3D889E0E-E807-82D8-50E7-BC685A30A4B6}"/>
              </a:ext>
            </a:extLst>
          </p:cNvPr>
          <p:cNvSpPr txBox="1"/>
          <p:nvPr/>
        </p:nvSpPr>
        <p:spPr>
          <a:xfrm>
            <a:off x="1841727" y="3533805"/>
            <a:ext cx="1050656" cy="523220"/>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End of Life Care</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9476F5F-79BC-9D51-3289-915F5F305884}"/>
              </a:ext>
            </a:extLst>
          </p:cNvPr>
          <p:cNvSpPr txBox="1"/>
          <p:nvPr/>
        </p:nvSpPr>
        <p:spPr>
          <a:xfrm>
            <a:off x="9241437" y="2036224"/>
            <a:ext cx="1050656" cy="307777"/>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Dementia</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EE0F713-41DC-09C6-1154-4876E042BEB9}"/>
              </a:ext>
            </a:extLst>
          </p:cNvPr>
          <p:cNvSpPr txBox="1"/>
          <p:nvPr/>
        </p:nvSpPr>
        <p:spPr>
          <a:xfrm>
            <a:off x="9648187" y="4366809"/>
            <a:ext cx="1050656" cy="738664"/>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Advanced Care Planning</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78F7BEB1-0065-BDD7-78CD-8324DDFA52EE}"/>
              </a:ext>
            </a:extLst>
          </p:cNvPr>
          <p:cNvSpPr txBox="1"/>
          <p:nvPr/>
        </p:nvSpPr>
        <p:spPr>
          <a:xfrm>
            <a:off x="8027203" y="5098636"/>
            <a:ext cx="1102530" cy="954107"/>
          </a:xfrm>
          <a:prstGeom prst="rect">
            <a:avLst/>
          </a:prstGeom>
          <a:noFill/>
        </p:spPr>
        <p:txBody>
          <a:bodyPr wrap="square" rtlCol="0">
            <a:spAutoFit/>
          </a:bodyPr>
          <a:lstStyle/>
          <a:p>
            <a:pPr algn="ctr"/>
            <a:r>
              <a:rPr lang="en-GB" sz="1400" dirty="0">
                <a:effectLst/>
                <a:latin typeface="Arial" panose="020B0604020202020204" pitchFamily="34" charset="0"/>
                <a:ea typeface="Times New Roman" panose="02020603050405020304" pitchFamily="18" charset="0"/>
                <a:cs typeface="Arial" panose="020B0604020202020204" pitchFamily="34" charset="0"/>
              </a:rPr>
              <a:t>AIPB Project Moderate Frailty</a:t>
            </a:r>
            <a:endParaRPr lang="en-GB" sz="14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717042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E5A1C-7CC9-CB2C-3545-8D658D06CAD5}"/>
              </a:ext>
            </a:extLst>
          </p:cNvPr>
          <p:cNvSpPr>
            <a:spLocks noGrp="1"/>
          </p:cNvSpPr>
          <p:nvPr>
            <p:ph type="title"/>
          </p:nvPr>
        </p:nvSpPr>
        <p:spPr>
          <a:xfrm>
            <a:off x="139371" y="0"/>
            <a:ext cx="11214429" cy="888763"/>
          </a:xfrm>
        </p:spPr>
        <p:txBody>
          <a:bodyPr/>
          <a:lstStyle/>
          <a:p>
            <a:r>
              <a:rPr lang="en-GB" b="1" dirty="0">
                <a:solidFill>
                  <a:srgbClr val="0070C0"/>
                </a:solidFill>
              </a:rPr>
              <a:t>CAWT Frailty Programme</a:t>
            </a:r>
          </a:p>
        </p:txBody>
      </p:sp>
      <p:sp>
        <p:nvSpPr>
          <p:cNvPr id="3" name="Content Placeholder 2">
            <a:extLst>
              <a:ext uri="{FF2B5EF4-FFF2-40B4-BE49-F238E27FC236}">
                <a16:creationId xmlns:a16="http://schemas.microsoft.com/office/drawing/2014/main" id="{DDF4168C-65CF-AB9E-6C10-0828547FB8AD}"/>
              </a:ext>
            </a:extLst>
          </p:cNvPr>
          <p:cNvSpPr>
            <a:spLocks noGrp="1"/>
          </p:cNvSpPr>
          <p:nvPr>
            <p:ph idx="1"/>
          </p:nvPr>
        </p:nvSpPr>
        <p:spPr>
          <a:xfrm>
            <a:off x="139371" y="745327"/>
            <a:ext cx="9861135" cy="5802594"/>
          </a:xfrm>
        </p:spPr>
        <p:txBody>
          <a:bodyPr>
            <a:normAutofit fontScale="77500" lnSpcReduction="20000"/>
          </a:bodyPr>
          <a:lstStyle/>
          <a:p>
            <a:r>
              <a:rPr lang="de-AT" dirty="0"/>
              <a:t>To intervene earlier in order to help lessen the projected increase in pressures on our hospital health care services as a result of the ageing population which is growing rapidly. </a:t>
            </a:r>
          </a:p>
          <a:p>
            <a:endParaRPr lang="de-AT" sz="1200" dirty="0"/>
          </a:p>
          <a:p>
            <a:r>
              <a:rPr lang="de-AT" dirty="0"/>
              <a:t>CAWT Frailty project will support </a:t>
            </a:r>
            <a:r>
              <a:rPr lang="de-AT" b="1" i="1" dirty="0"/>
              <a:t>the transition from institutional to family and community-based care</a:t>
            </a:r>
            <a:r>
              <a:rPr lang="de-AT" sz="1400" dirty="0"/>
              <a:t> </a:t>
            </a:r>
            <a:r>
              <a:rPr lang="de-AT" dirty="0"/>
              <a:t> through establishment of a series of local community based Frailty-Education and Early Interventions teams who will help to identify people living with (or at risk of developing) frailty earlier, to allow early intervention and hopefully for those individuals it will help reduce the risk of avoidable hospital admissions in future.</a:t>
            </a:r>
          </a:p>
          <a:p>
            <a:pPr marL="0" indent="0">
              <a:buNone/>
            </a:pPr>
            <a:r>
              <a:rPr lang="de-AT" dirty="0"/>
              <a:t> </a:t>
            </a:r>
            <a:endParaRPr lang="en-GB" sz="1800" dirty="0"/>
          </a:p>
          <a:p>
            <a:r>
              <a:rPr lang="de-AT" dirty="0"/>
              <a:t>Through local community delivery, it is anticipated that the new Early Frailty Intervention teams will help older people to live well at home and create  strong community presence, promoting positive aging initiatives into the   wider localities.</a:t>
            </a:r>
            <a:endParaRPr lang="en-GB" sz="1800" dirty="0"/>
          </a:p>
          <a:p>
            <a:endParaRPr lang="en-GB" sz="1300" dirty="0"/>
          </a:p>
          <a:p>
            <a:r>
              <a:rPr lang="de-AT" dirty="0"/>
              <a:t>Greater education and awarness about Frailty will help with earlier      escalation for those who are deteriorating/at risk of deterioration                   either medially or functionally and in turn improve patient                     experience.  </a:t>
            </a:r>
            <a:endParaRPr lang="en-GB" sz="1800" dirty="0"/>
          </a:p>
          <a:p>
            <a:endParaRPr lang="en-GB" sz="1800" dirty="0"/>
          </a:p>
          <a:p>
            <a:endParaRPr lang="en-GB" dirty="0"/>
          </a:p>
        </p:txBody>
      </p:sp>
    </p:spTree>
    <p:extLst>
      <p:ext uri="{BB962C8B-B14F-4D97-AF65-F5344CB8AC3E}">
        <p14:creationId xmlns:p14="http://schemas.microsoft.com/office/powerpoint/2010/main" val="1671953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29F3-1F7B-01A7-EA69-2ED126933B2E}"/>
              </a:ext>
            </a:extLst>
          </p:cNvPr>
          <p:cNvSpPr>
            <a:spLocks noGrp="1"/>
          </p:cNvSpPr>
          <p:nvPr>
            <p:ph type="title"/>
          </p:nvPr>
        </p:nvSpPr>
        <p:spPr>
          <a:xfrm>
            <a:off x="111095" y="346579"/>
            <a:ext cx="10515600" cy="668916"/>
          </a:xfrm>
        </p:spPr>
        <p:txBody>
          <a:bodyPr>
            <a:normAutofit fontScale="90000"/>
          </a:bodyPr>
          <a:lstStyle/>
          <a:p>
            <a:r>
              <a:rPr lang="en-GB" b="1" dirty="0">
                <a:solidFill>
                  <a:srgbClr val="0070C0"/>
                </a:solidFill>
              </a:rPr>
              <a:t>CAWT Frailty Programme</a:t>
            </a:r>
            <a:endParaRPr lang="en-GB" b="1" dirty="0"/>
          </a:p>
        </p:txBody>
      </p:sp>
      <p:sp>
        <p:nvSpPr>
          <p:cNvPr id="3" name="Content Placeholder 2">
            <a:extLst>
              <a:ext uri="{FF2B5EF4-FFF2-40B4-BE49-F238E27FC236}">
                <a16:creationId xmlns:a16="http://schemas.microsoft.com/office/drawing/2014/main" id="{DA82B613-869D-82A8-3BAD-DF72894AC87B}"/>
              </a:ext>
            </a:extLst>
          </p:cNvPr>
          <p:cNvSpPr>
            <a:spLocks noGrp="1"/>
          </p:cNvSpPr>
          <p:nvPr>
            <p:ph idx="1"/>
          </p:nvPr>
        </p:nvSpPr>
        <p:spPr>
          <a:xfrm>
            <a:off x="613118" y="1084646"/>
            <a:ext cx="11242705" cy="4895094"/>
          </a:xfrm>
        </p:spPr>
        <p:txBody>
          <a:bodyPr>
            <a:normAutofit/>
          </a:bodyPr>
          <a:lstStyle/>
          <a:p>
            <a:r>
              <a:rPr lang="de-AT" dirty="0"/>
              <a:t>The main outputs from the project will be:</a:t>
            </a:r>
            <a:endParaRPr lang="en-GB" sz="1800" dirty="0"/>
          </a:p>
          <a:p>
            <a:pPr lvl="0"/>
            <a:r>
              <a:rPr lang="de-AT" dirty="0"/>
              <a:t>8,300 older people across the border region between NI and                  RoI will be provided with community/homebased                                    Early Intervention episodes of care such as:</a:t>
            </a:r>
            <a:endParaRPr lang="en-GB" sz="1800" dirty="0"/>
          </a:p>
          <a:p>
            <a:pPr lvl="1"/>
            <a:r>
              <a:rPr lang="de-AT" dirty="0"/>
              <a:t>screening for frailty and /or</a:t>
            </a:r>
            <a:endParaRPr lang="en-GB" sz="1600" dirty="0"/>
          </a:p>
          <a:p>
            <a:pPr lvl="1"/>
            <a:r>
              <a:rPr lang="de-AT" dirty="0"/>
              <a:t>frailty education sessions and /or</a:t>
            </a:r>
            <a:endParaRPr lang="en-GB" sz="1600" dirty="0"/>
          </a:p>
          <a:p>
            <a:pPr lvl="1"/>
            <a:r>
              <a:rPr lang="de-AT" dirty="0"/>
              <a:t>onward referral to health practitioner and /or</a:t>
            </a:r>
            <a:endParaRPr lang="en-GB" sz="1600" dirty="0"/>
          </a:p>
          <a:p>
            <a:pPr lvl="1"/>
            <a:r>
              <a:rPr lang="de-AT" dirty="0"/>
              <a:t>monitoring by telephone or other device if deemed                                         necessary</a:t>
            </a:r>
            <a:endParaRPr lang="en-GB" sz="1600" dirty="0"/>
          </a:p>
          <a:p>
            <a:pPr lvl="1"/>
            <a:r>
              <a:rPr lang="de-AT" dirty="0"/>
              <a:t>onward referral for community social prescribing,                                      exercise,etc</a:t>
            </a:r>
            <a:endParaRPr lang="en-GB" sz="1600" dirty="0"/>
          </a:p>
          <a:p>
            <a:r>
              <a:rPr lang="en-GB" dirty="0"/>
              <a:t>2075 beneficiaries in SHSCT.</a:t>
            </a:r>
          </a:p>
        </p:txBody>
      </p:sp>
    </p:spTree>
    <p:extLst>
      <p:ext uri="{BB962C8B-B14F-4D97-AF65-F5344CB8AC3E}">
        <p14:creationId xmlns:p14="http://schemas.microsoft.com/office/powerpoint/2010/main" val="345760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7A3FA4-2FAA-61CF-B250-146618A2BE0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GB" sz="9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GB" sz="9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C73D969-11C3-2EB3-E339-9B5471F9E132}"/>
              </a:ext>
            </a:extLst>
          </p:cNvPr>
          <p:cNvSpPr>
            <a:spLocks noGrp="1"/>
          </p:cNvSpPr>
          <p:nvPr>
            <p:ph type="title"/>
          </p:nvPr>
        </p:nvSpPr>
        <p:spPr>
          <a:xfrm>
            <a:off x="838200" y="0"/>
            <a:ext cx="10515600" cy="1325563"/>
          </a:xfrm>
        </p:spPr>
        <p:txBody>
          <a:bodyPr/>
          <a:lstStyle/>
          <a:p>
            <a:r>
              <a:rPr lang="en-GB" kern="100" dirty="0">
                <a:solidFill>
                  <a:srgbClr val="0070C0"/>
                </a:solidFill>
              </a:rPr>
              <a:t>SHSCT</a:t>
            </a:r>
            <a:r>
              <a:rPr lang="en-GB" sz="2400" kern="100" dirty="0">
                <a:solidFill>
                  <a:srgbClr val="0070C0"/>
                </a:solidFill>
              </a:rPr>
              <a:t> - </a:t>
            </a:r>
            <a:r>
              <a:rPr lang="en-GB" dirty="0">
                <a:solidFill>
                  <a:srgbClr val="0070C0"/>
                </a:solidFill>
              </a:rPr>
              <a:t>Demography </a:t>
            </a:r>
          </a:p>
        </p:txBody>
      </p:sp>
      <p:graphicFrame>
        <p:nvGraphicFramePr>
          <p:cNvPr id="4" name="Table 3">
            <a:extLst>
              <a:ext uri="{FF2B5EF4-FFF2-40B4-BE49-F238E27FC236}">
                <a16:creationId xmlns:a16="http://schemas.microsoft.com/office/drawing/2014/main" id="{E45FECE4-8843-65EA-4E95-746204C712FD}"/>
              </a:ext>
            </a:extLst>
          </p:cNvPr>
          <p:cNvGraphicFramePr>
            <a:graphicFrameLocks noGrp="1"/>
          </p:cNvGraphicFramePr>
          <p:nvPr>
            <p:extLst>
              <p:ext uri="{D42A27DB-BD31-4B8C-83A1-F6EECF244321}">
                <p14:modId xmlns:p14="http://schemas.microsoft.com/office/powerpoint/2010/main" val="690142444"/>
              </p:ext>
            </p:extLst>
          </p:nvPr>
        </p:nvGraphicFramePr>
        <p:xfrm>
          <a:off x="838200" y="1139939"/>
          <a:ext cx="9687878" cy="5581536"/>
        </p:xfrm>
        <a:graphic>
          <a:graphicData uri="http://schemas.openxmlformats.org/drawingml/2006/table">
            <a:tbl>
              <a:tblPr firstRow="1" firstCol="1" bandRow="1">
                <a:tableStyleId>{5C22544A-7EE6-4342-B048-85BDC9FD1C3A}</a:tableStyleId>
              </a:tblPr>
              <a:tblGrid>
                <a:gridCol w="2359458">
                  <a:extLst>
                    <a:ext uri="{9D8B030D-6E8A-4147-A177-3AD203B41FA5}">
                      <a16:colId xmlns:a16="http://schemas.microsoft.com/office/drawing/2014/main" val="2812952024"/>
                    </a:ext>
                  </a:extLst>
                </a:gridCol>
                <a:gridCol w="7328420">
                  <a:extLst>
                    <a:ext uri="{9D8B030D-6E8A-4147-A177-3AD203B41FA5}">
                      <a16:colId xmlns:a16="http://schemas.microsoft.com/office/drawing/2014/main" val="148555717"/>
                    </a:ext>
                  </a:extLst>
                </a:gridCol>
              </a:tblGrid>
              <a:tr h="1093864">
                <a:tc gridSpan="2">
                  <a:txBody>
                    <a:bodyPr/>
                    <a:lstStyle/>
                    <a:p>
                      <a:pPr algn="ctr">
                        <a:lnSpc>
                          <a:spcPct val="115000"/>
                        </a:lnSpc>
                        <a:spcAft>
                          <a:spcPts val="800"/>
                        </a:spcAft>
                        <a:buNone/>
                      </a:pPr>
                      <a:endParaRPr lang="en-GB" sz="2000" kern="100" dirty="0">
                        <a:effectLst/>
                      </a:endParaRPr>
                    </a:p>
                    <a:p>
                      <a:pPr algn="ctr">
                        <a:lnSpc>
                          <a:spcPct val="115000"/>
                        </a:lnSpc>
                        <a:spcAft>
                          <a:spcPts val="800"/>
                        </a:spcAft>
                        <a:buNone/>
                      </a:pPr>
                      <a:r>
                        <a:rPr lang="en-GB" sz="2000" kern="100" dirty="0">
                          <a:effectLst/>
                        </a:rPr>
                        <a:t>KEY POINTS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2245899824"/>
                  </a:ext>
                </a:extLst>
              </a:tr>
              <a:tr h="952226">
                <a:tc>
                  <a:txBody>
                    <a:bodyPr/>
                    <a:lstStyle/>
                    <a:p>
                      <a:pPr algn="ctr">
                        <a:lnSpc>
                          <a:spcPct val="115000"/>
                        </a:lnSpc>
                        <a:spcAft>
                          <a:spcPts val="800"/>
                        </a:spcAft>
                        <a:buNone/>
                      </a:pPr>
                      <a:r>
                        <a:rPr lang="en-GB" sz="2000" kern="100" dirty="0">
                          <a:effectLst/>
                        </a:rPr>
                        <a:t>Over 65</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GB" sz="2000" kern="100" dirty="0">
                          <a:effectLst/>
                        </a:rPr>
                        <a:t>Population of over 65 grew by 54% in the 20 years to 2020</a:t>
                      </a:r>
                    </a:p>
                    <a:p>
                      <a:pPr marL="342900" lvl="0" indent="-342900">
                        <a:lnSpc>
                          <a:spcPct val="115000"/>
                        </a:lnSpc>
                        <a:buFont typeface="Symbol" panose="05050102010706020507" pitchFamily="18" charset="2"/>
                        <a:buChar char=""/>
                      </a:pPr>
                      <a:r>
                        <a:rPr lang="en-GB" sz="2000" kern="100" dirty="0">
                          <a:effectLst/>
                        </a:rPr>
                        <a:t>Population of over 65s expected to grow by further 57% from 2020 to 2043</a:t>
                      </a:r>
                    </a:p>
                  </a:txBody>
                  <a:tcPr marL="68580" marR="68580" marT="0" marB="0"/>
                </a:tc>
                <a:extLst>
                  <a:ext uri="{0D108BD9-81ED-4DB2-BD59-A6C34878D82A}">
                    <a16:rowId xmlns:a16="http://schemas.microsoft.com/office/drawing/2014/main" val="3330590126"/>
                  </a:ext>
                </a:extLst>
              </a:tr>
              <a:tr h="770181">
                <a:tc>
                  <a:txBody>
                    <a:bodyPr/>
                    <a:lstStyle/>
                    <a:p>
                      <a:pPr algn="ctr">
                        <a:lnSpc>
                          <a:spcPct val="115000"/>
                        </a:lnSpc>
                        <a:spcAft>
                          <a:spcPts val="800"/>
                        </a:spcAft>
                        <a:buNone/>
                      </a:pPr>
                      <a:r>
                        <a:rPr lang="en-GB" sz="2000" kern="100">
                          <a:effectLst/>
                        </a:rPr>
                        <a:t>Over 85</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GB" sz="2000" kern="100" dirty="0">
                          <a:effectLst/>
                        </a:rPr>
                        <a:t>Population of over 85s grew by 87% in the 20 years to 2020</a:t>
                      </a:r>
                    </a:p>
                    <a:p>
                      <a:pPr marL="342900" lvl="0" indent="-342900">
                        <a:lnSpc>
                          <a:spcPct val="115000"/>
                        </a:lnSpc>
                        <a:spcAft>
                          <a:spcPts val="800"/>
                        </a:spcAft>
                        <a:buFont typeface="Symbol" panose="05050102010706020507" pitchFamily="18" charset="2"/>
                        <a:buChar char=""/>
                      </a:pPr>
                      <a:r>
                        <a:rPr lang="en-GB" sz="2000" kern="100" dirty="0">
                          <a:effectLst/>
                        </a:rPr>
                        <a:t>Population expected to grow by a further 115% from 2020 to 2043</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158572"/>
                  </a:ext>
                </a:extLst>
              </a:tr>
              <a:tr h="770181">
                <a:tc>
                  <a:txBody>
                    <a:bodyPr/>
                    <a:lstStyle/>
                    <a:p>
                      <a:pPr algn="ctr">
                        <a:lnSpc>
                          <a:spcPct val="115000"/>
                        </a:lnSpc>
                        <a:spcAft>
                          <a:spcPts val="800"/>
                        </a:spcAft>
                        <a:buNone/>
                      </a:pPr>
                      <a:r>
                        <a:rPr lang="en-GB" sz="2000" kern="100">
                          <a:effectLst/>
                        </a:rPr>
                        <a:t>Ethnic minority </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nSpc>
                          <a:spcPct val="115000"/>
                        </a:lnSpc>
                        <a:buFont typeface="Symbol" panose="05050102010706020507" pitchFamily="18" charset="2"/>
                        <a:buChar char=""/>
                      </a:pPr>
                      <a:r>
                        <a:rPr lang="en-GB" sz="2000" kern="100" dirty="0">
                          <a:effectLst/>
                        </a:rPr>
                        <a:t>SHSCT has highest percentage of births to non-UK mothers across the five Trusts</a:t>
                      </a:r>
                    </a:p>
                    <a:p>
                      <a:pPr marL="342900" lvl="0" indent="-342900">
                        <a:lnSpc>
                          <a:spcPct val="115000"/>
                        </a:lnSpc>
                        <a:spcAft>
                          <a:spcPts val="800"/>
                        </a:spcAft>
                        <a:buFont typeface="Symbol" panose="05050102010706020507" pitchFamily="18" charset="2"/>
                        <a:buChar char=""/>
                      </a:pPr>
                      <a:r>
                        <a:rPr lang="en-GB" sz="2000" kern="100" dirty="0">
                          <a:effectLst/>
                        </a:rPr>
                        <a:t>SHSCT was the highest requester for interpretating services – 49,848 requests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796097"/>
                  </a:ext>
                </a:extLst>
              </a:tr>
              <a:tr h="770181">
                <a:tc>
                  <a:txBody>
                    <a:bodyPr/>
                    <a:lstStyle/>
                    <a:p>
                      <a:pPr algn="ctr">
                        <a:lnSpc>
                          <a:spcPct val="115000"/>
                        </a:lnSpc>
                        <a:spcAft>
                          <a:spcPts val="800"/>
                        </a:spcAft>
                        <a:buNone/>
                      </a:pPr>
                      <a:r>
                        <a:rPr lang="en-GB" sz="2000" kern="100">
                          <a:effectLst/>
                        </a:rPr>
                        <a:t>Under 18</a:t>
                      </a:r>
                      <a:endParaRPr lang="en-GB"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342900" lvl="0" indent="-342900">
                        <a:lnSpc>
                          <a:spcPct val="115000"/>
                        </a:lnSpc>
                        <a:spcAft>
                          <a:spcPts val="800"/>
                        </a:spcAft>
                        <a:buFont typeface="Symbol" panose="05050102010706020507" pitchFamily="18" charset="2"/>
                        <a:buChar char=""/>
                      </a:pPr>
                      <a:r>
                        <a:rPr lang="en-GB" sz="2000" kern="100" dirty="0">
                          <a:effectLst/>
                        </a:rPr>
                        <a:t>SHSCT had an increasing birth rate in the early 2000s which has led to the Trust having the fastest growing under 18 population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2357904"/>
                  </a:ext>
                </a:extLst>
              </a:tr>
            </a:tbl>
          </a:graphicData>
        </a:graphic>
      </p:graphicFrame>
    </p:spTree>
    <p:extLst>
      <p:ext uri="{BB962C8B-B14F-4D97-AF65-F5344CB8AC3E}">
        <p14:creationId xmlns:p14="http://schemas.microsoft.com/office/powerpoint/2010/main" val="65884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9A37A-498F-4509-E732-221C4DC46F1E}"/>
              </a:ext>
            </a:extLst>
          </p:cNvPr>
          <p:cNvSpPr>
            <a:spLocks noGrp="1"/>
          </p:cNvSpPr>
          <p:nvPr>
            <p:ph type="title"/>
          </p:nvPr>
        </p:nvSpPr>
        <p:spPr>
          <a:xfrm>
            <a:off x="261225" y="282484"/>
            <a:ext cx="11092575" cy="797103"/>
          </a:xfrm>
        </p:spPr>
        <p:txBody>
          <a:bodyPr/>
          <a:lstStyle/>
          <a:p>
            <a:r>
              <a:rPr lang="en-GB" b="1" dirty="0">
                <a:solidFill>
                  <a:srgbClr val="0070C0"/>
                </a:solidFill>
              </a:rPr>
              <a:t>AIPB Frailty Project</a:t>
            </a:r>
          </a:p>
        </p:txBody>
      </p:sp>
      <p:sp>
        <p:nvSpPr>
          <p:cNvPr id="3" name="Content Placeholder 2">
            <a:extLst>
              <a:ext uri="{FF2B5EF4-FFF2-40B4-BE49-F238E27FC236}">
                <a16:creationId xmlns:a16="http://schemas.microsoft.com/office/drawing/2014/main" id="{74224F2F-9E42-E56A-6A2A-A10C429E01CB}"/>
              </a:ext>
            </a:extLst>
          </p:cNvPr>
          <p:cNvSpPr>
            <a:spLocks noGrp="1"/>
          </p:cNvSpPr>
          <p:nvPr>
            <p:ph idx="1"/>
          </p:nvPr>
        </p:nvSpPr>
        <p:spPr>
          <a:xfrm>
            <a:off x="838200" y="1162228"/>
            <a:ext cx="10515600" cy="5014735"/>
          </a:xfrm>
        </p:spPr>
        <p:txBody>
          <a:bodyPr/>
          <a:lstStyle/>
          <a:p>
            <a:r>
              <a:rPr lang="en-GB" b="1" dirty="0"/>
              <a:t>	</a:t>
            </a:r>
            <a:endParaRPr lang="en-GB" dirty="0"/>
          </a:p>
        </p:txBody>
      </p:sp>
      <p:pic>
        <p:nvPicPr>
          <p:cNvPr id="4" name="Picture 3">
            <a:extLst>
              <a:ext uri="{FF2B5EF4-FFF2-40B4-BE49-F238E27FC236}">
                <a16:creationId xmlns:a16="http://schemas.microsoft.com/office/drawing/2014/main" id="{0F6BC26E-DABB-0440-A4B1-0E8B335B178B}"/>
              </a:ext>
            </a:extLst>
          </p:cNvPr>
          <p:cNvPicPr>
            <a:picLocks noChangeAspect="1"/>
          </p:cNvPicPr>
          <p:nvPr/>
        </p:nvPicPr>
        <p:blipFill>
          <a:blip r:embed="rId2"/>
          <a:stretch>
            <a:fillRect/>
          </a:stretch>
        </p:blipFill>
        <p:spPr>
          <a:xfrm>
            <a:off x="261225" y="1281870"/>
            <a:ext cx="8370027" cy="4895094"/>
          </a:xfrm>
          <a:prstGeom prst="rect">
            <a:avLst/>
          </a:prstGeom>
        </p:spPr>
      </p:pic>
    </p:spTree>
    <p:extLst>
      <p:ext uri="{BB962C8B-B14F-4D97-AF65-F5344CB8AC3E}">
        <p14:creationId xmlns:p14="http://schemas.microsoft.com/office/powerpoint/2010/main" val="2605112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58DF-4B63-4510-51BA-DB3421EB1406}"/>
              </a:ext>
            </a:extLst>
          </p:cNvPr>
          <p:cNvSpPr>
            <a:spLocks noGrp="1"/>
          </p:cNvSpPr>
          <p:nvPr>
            <p:ph type="title"/>
          </p:nvPr>
        </p:nvSpPr>
        <p:spPr>
          <a:xfrm>
            <a:off x="237565" y="0"/>
            <a:ext cx="10515600" cy="1325563"/>
          </a:xfrm>
        </p:spPr>
        <p:txBody>
          <a:bodyPr/>
          <a:lstStyle/>
          <a:p>
            <a:r>
              <a:rPr lang="en-GB" b="1" dirty="0">
                <a:solidFill>
                  <a:srgbClr val="0070C0"/>
                </a:solidFill>
              </a:rPr>
              <a:t>Focus on Community</a:t>
            </a:r>
          </a:p>
        </p:txBody>
      </p:sp>
      <p:sp>
        <p:nvSpPr>
          <p:cNvPr id="3" name="Content Placeholder 2">
            <a:extLst>
              <a:ext uri="{FF2B5EF4-FFF2-40B4-BE49-F238E27FC236}">
                <a16:creationId xmlns:a16="http://schemas.microsoft.com/office/drawing/2014/main" id="{5E5253E9-BBDB-2F57-C80B-AC854DFB698E}"/>
              </a:ext>
            </a:extLst>
          </p:cNvPr>
          <p:cNvSpPr>
            <a:spLocks noGrp="1"/>
          </p:cNvSpPr>
          <p:nvPr>
            <p:ph idx="1"/>
          </p:nvPr>
        </p:nvSpPr>
        <p:spPr>
          <a:xfrm>
            <a:off x="1071283" y="1000873"/>
            <a:ext cx="10515600" cy="3445622"/>
          </a:xfrm>
        </p:spPr>
        <p:txBody>
          <a:bodyPr>
            <a:normAutofit fontScale="92500" lnSpcReduction="20000"/>
          </a:bodyPr>
          <a:lstStyle/>
          <a:p>
            <a:r>
              <a:rPr lang="en-GB" dirty="0"/>
              <a:t>Core Physiotherapy</a:t>
            </a:r>
          </a:p>
          <a:p>
            <a:r>
              <a:rPr lang="en-GB" dirty="0"/>
              <a:t>Reablement</a:t>
            </a:r>
          </a:p>
          <a:p>
            <a:r>
              <a:rPr lang="en-GB" dirty="0"/>
              <a:t>Intermediate Care</a:t>
            </a:r>
          </a:p>
          <a:p>
            <a:r>
              <a:rPr lang="en-GB" dirty="0"/>
              <a:t>Single Discharge Team</a:t>
            </a:r>
          </a:p>
          <a:p>
            <a:r>
              <a:rPr lang="en-GB" dirty="0"/>
              <a:t>Day Hospitals</a:t>
            </a:r>
          </a:p>
          <a:p>
            <a:r>
              <a:rPr lang="en-GB" dirty="0"/>
              <a:t>Rapid Access Clinics</a:t>
            </a:r>
          </a:p>
          <a:p>
            <a:r>
              <a:rPr lang="en-GB" dirty="0"/>
              <a:t>Hospital at Home</a:t>
            </a:r>
          </a:p>
          <a:p>
            <a:r>
              <a:rPr lang="en-GB" dirty="0"/>
              <a:t>Frailty at the Front Door</a:t>
            </a:r>
          </a:p>
          <a:p>
            <a:pPr marL="0" indent="0">
              <a:buNone/>
            </a:pPr>
            <a:endParaRPr lang="en-GB" dirty="0"/>
          </a:p>
          <a:p>
            <a:endParaRPr lang="en-GB" dirty="0"/>
          </a:p>
        </p:txBody>
      </p:sp>
      <p:sp>
        <p:nvSpPr>
          <p:cNvPr id="4" name="Title 1">
            <a:extLst>
              <a:ext uri="{FF2B5EF4-FFF2-40B4-BE49-F238E27FC236}">
                <a16:creationId xmlns:a16="http://schemas.microsoft.com/office/drawing/2014/main" id="{B5434E98-48B3-ABFD-FC25-379285430DE6}"/>
              </a:ext>
            </a:extLst>
          </p:cNvPr>
          <p:cNvSpPr txBox="1">
            <a:spLocks/>
          </p:cNvSpPr>
          <p:nvPr/>
        </p:nvSpPr>
        <p:spPr>
          <a:xfrm>
            <a:off x="376518" y="4336957"/>
            <a:ext cx="4634752" cy="8177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0070C0"/>
                </a:solidFill>
              </a:rPr>
              <a:t>Bed Based Care</a:t>
            </a:r>
            <a:endParaRPr lang="en-GB" b="1" dirty="0">
              <a:solidFill>
                <a:srgbClr val="0070C0"/>
              </a:solidFill>
            </a:endParaRPr>
          </a:p>
        </p:txBody>
      </p:sp>
      <p:sp>
        <p:nvSpPr>
          <p:cNvPr id="5" name="Content Placeholder 2">
            <a:extLst>
              <a:ext uri="{FF2B5EF4-FFF2-40B4-BE49-F238E27FC236}">
                <a16:creationId xmlns:a16="http://schemas.microsoft.com/office/drawing/2014/main" id="{B7B5C343-8D8C-C2F7-744F-97457AC9301C}"/>
              </a:ext>
            </a:extLst>
          </p:cNvPr>
          <p:cNvSpPr txBox="1">
            <a:spLocks/>
          </p:cNvSpPr>
          <p:nvPr/>
        </p:nvSpPr>
        <p:spPr>
          <a:xfrm>
            <a:off x="1187824" y="5108669"/>
            <a:ext cx="3823446" cy="10251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Non-Acute Hospitals</a:t>
            </a:r>
          </a:p>
          <a:p>
            <a:r>
              <a:rPr lang="en-GB"/>
              <a:t>Frailty Wards. </a:t>
            </a:r>
            <a:endParaRPr lang="en-GB" dirty="0"/>
          </a:p>
        </p:txBody>
      </p:sp>
    </p:spTree>
    <p:extLst>
      <p:ext uri="{BB962C8B-B14F-4D97-AF65-F5344CB8AC3E}">
        <p14:creationId xmlns:p14="http://schemas.microsoft.com/office/powerpoint/2010/main" val="2469183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BA1D-A509-289D-87DD-F42BA7C1666E}"/>
              </a:ext>
            </a:extLst>
          </p:cNvPr>
          <p:cNvSpPr>
            <a:spLocks noGrp="1"/>
          </p:cNvSpPr>
          <p:nvPr>
            <p:ph type="title"/>
          </p:nvPr>
        </p:nvSpPr>
        <p:spPr>
          <a:xfrm>
            <a:off x="528917" y="214405"/>
            <a:ext cx="5253317" cy="1025151"/>
          </a:xfrm>
        </p:spPr>
        <p:txBody>
          <a:bodyPr>
            <a:normAutofit/>
          </a:bodyPr>
          <a:lstStyle/>
          <a:p>
            <a:r>
              <a:rPr lang="en-GB" sz="5400" b="1" dirty="0">
                <a:solidFill>
                  <a:srgbClr val="0070C0"/>
                </a:solidFill>
              </a:rPr>
              <a:t>Next Steps</a:t>
            </a:r>
          </a:p>
        </p:txBody>
      </p:sp>
      <p:sp>
        <p:nvSpPr>
          <p:cNvPr id="3" name="Content Placeholder 2">
            <a:extLst>
              <a:ext uri="{FF2B5EF4-FFF2-40B4-BE49-F238E27FC236}">
                <a16:creationId xmlns:a16="http://schemas.microsoft.com/office/drawing/2014/main" id="{AFFBAC77-F934-34DA-D583-3C7B0B94AB83}"/>
              </a:ext>
            </a:extLst>
          </p:cNvPr>
          <p:cNvSpPr>
            <a:spLocks noGrp="1"/>
          </p:cNvSpPr>
          <p:nvPr>
            <p:ph idx="1"/>
          </p:nvPr>
        </p:nvSpPr>
        <p:spPr>
          <a:xfrm>
            <a:off x="936811" y="1272240"/>
            <a:ext cx="8323729" cy="2259854"/>
          </a:xfrm>
        </p:spPr>
        <p:txBody>
          <a:bodyPr>
            <a:normAutofit lnSpcReduction="10000"/>
          </a:bodyPr>
          <a:lstStyle/>
          <a:p>
            <a:r>
              <a:rPr lang="en-GB" dirty="0"/>
              <a:t>Continued focus on Frailty</a:t>
            </a:r>
          </a:p>
          <a:p>
            <a:r>
              <a:rPr lang="en-GB" dirty="0"/>
              <a:t>Community First approaches supported</a:t>
            </a:r>
          </a:p>
          <a:p>
            <a:r>
              <a:rPr lang="en-GB" dirty="0"/>
              <a:t>Communication Engagement Plan across Primary, Community and Voluntary, Secondary Care and our Public</a:t>
            </a:r>
          </a:p>
        </p:txBody>
      </p:sp>
      <p:sp>
        <p:nvSpPr>
          <p:cNvPr id="4" name="Title 1">
            <a:extLst>
              <a:ext uri="{FF2B5EF4-FFF2-40B4-BE49-F238E27FC236}">
                <a16:creationId xmlns:a16="http://schemas.microsoft.com/office/drawing/2014/main" id="{259C9D97-7FEE-EBB9-C361-B5924F0F9898}"/>
              </a:ext>
            </a:extLst>
          </p:cNvPr>
          <p:cNvSpPr txBox="1">
            <a:spLocks/>
          </p:cNvSpPr>
          <p:nvPr/>
        </p:nvSpPr>
        <p:spPr>
          <a:xfrm>
            <a:off x="2214282" y="4777441"/>
            <a:ext cx="5253317" cy="10251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rgbClr val="0070C0"/>
                </a:solidFill>
              </a:rPr>
              <a:t>Thank you!</a:t>
            </a:r>
          </a:p>
        </p:txBody>
      </p:sp>
    </p:spTree>
    <p:extLst>
      <p:ext uri="{BB962C8B-B14F-4D97-AF65-F5344CB8AC3E}">
        <p14:creationId xmlns:p14="http://schemas.microsoft.com/office/powerpoint/2010/main" val="218781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9C80D-1782-D2BC-0345-94DBBEC9D875}"/>
              </a:ext>
            </a:extLst>
          </p:cNvPr>
          <p:cNvSpPr>
            <a:spLocks noGrp="1"/>
          </p:cNvSpPr>
          <p:nvPr>
            <p:ph type="title"/>
          </p:nvPr>
        </p:nvSpPr>
        <p:spPr>
          <a:xfrm>
            <a:off x="323007" y="0"/>
            <a:ext cx="10515600" cy="1325563"/>
          </a:xfrm>
        </p:spPr>
        <p:txBody>
          <a:bodyPr>
            <a:normAutofit fontScale="90000"/>
          </a:bodyPr>
          <a:lstStyle/>
          <a:p>
            <a:br>
              <a:rPr lang="en-GB" dirty="0"/>
            </a:br>
            <a:r>
              <a:rPr lang="en-GB" b="1" dirty="0">
                <a:solidFill>
                  <a:srgbClr val="0070C0"/>
                </a:solidFill>
              </a:rPr>
              <a:t>What is Frailty?</a:t>
            </a:r>
            <a:br>
              <a:rPr lang="en-US" dirty="0">
                <a:solidFill>
                  <a:srgbClr val="0070C0"/>
                </a:solidFill>
              </a:rPr>
            </a:br>
            <a:endParaRPr lang="en-US" dirty="0">
              <a:solidFill>
                <a:srgbClr val="0070C0"/>
              </a:solidFill>
            </a:endParaRPr>
          </a:p>
        </p:txBody>
      </p:sp>
      <p:sp>
        <p:nvSpPr>
          <p:cNvPr id="3" name="Content Placeholder 2">
            <a:extLst>
              <a:ext uri="{FF2B5EF4-FFF2-40B4-BE49-F238E27FC236}">
                <a16:creationId xmlns:a16="http://schemas.microsoft.com/office/drawing/2014/main" id="{B7CE3FFC-B80A-C53C-D799-A1D99E3C6F7B}"/>
              </a:ext>
            </a:extLst>
          </p:cNvPr>
          <p:cNvSpPr>
            <a:spLocks noGrp="1"/>
          </p:cNvSpPr>
          <p:nvPr>
            <p:ph idx="1"/>
          </p:nvPr>
        </p:nvSpPr>
        <p:spPr>
          <a:xfrm>
            <a:off x="627805" y="1001602"/>
            <a:ext cx="9066300" cy="4649582"/>
          </a:xfrm>
        </p:spPr>
        <p:txBody>
          <a:bodyPr>
            <a:normAutofit fontScale="77500" lnSpcReduction="20000"/>
          </a:bodyPr>
          <a:lstStyle/>
          <a:p>
            <a:r>
              <a:rPr lang="en-GB" dirty="0"/>
              <a:t>Frailty is defined by the World Health Organisation as “</a:t>
            </a:r>
            <a:r>
              <a:rPr lang="en-GB" i="1" dirty="0"/>
              <a:t>a progressive age-related decline in physiological systems that results in decreased reserves of intrinsic capacity which confers extreme vulnerability to stressors and increases the risk of adverse health outcomes</a:t>
            </a:r>
            <a:r>
              <a:rPr lang="en-GB" dirty="0"/>
              <a:t>”. </a:t>
            </a:r>
          </a:p>
          <a:p>
            <a:pPr marL="0" indent="0">
              <a:buNone/>
            </a:pPr>
            <a:endParaRPr lang="en-GB" dirty="0"/>
          </a:p>
          <a:p>
            <a:r>
              <a:rPr lang="en-GB" dirty="0"/>
              <a:t>With frailty, even minor events can trigger disproportionate changes in health status after which the patient fails to recover to their previous level of health. Frailty is a spectrum disorder which ranges from mild to severe frailty.</a:t>
            </a:r>
          </a:p>
          <a:p>
            <a:endParaRPr lang="en-GB" dirty="0"/>
          </a:p>
          <a:p>
            <a:r>
              <a:rPr lang="en-GB" dirty="0"/>
              <a:t>Frailty is not an inevitable part of ageing; it is a Long-Term Condition (LTC) in the same sense that Diabetes or Alzheimer’s disease are. It varies in severity (individuals should not be labelled as being frail or     not frail but simply that they have frailty). The frailty state for an individual is not static; it can be made better and worse.</a:t>
            </a:r>
          </a:p>
          <a:p>
            <a:endParaRPr lang="en-US" dirty="0"/>
          </a:p>
        </p:txBody>
      </p:sp>
    </p:spTree>
    <p:extLst>
      <p:ext uri="{BB962C8B-B14F-4D97-AF65-F5344CB8AC3E}">
        <p14:creationId xmlns:p14="http://schemas.microsoft.com/office/powerpoint/2010/main" val="43509575"/>
      </p:ext>
    </p:extLst>
  </p:cSld>
  <p:clrMapOvr>
    <a:masterClrMapping/>
  </p:clrMapOvr>
  <mc:AlternateContent xmlns:mc="http://schemas.openxmlformats.org/markup-compatibility/2006" xmlns:p14="http://schemas.microsoft.com/office/powerpoint/2010/main">
    <mc:Choice Requires="p14">
      <p:transition spd="slow" p14:dur="2000" advTm="79988"/>
    </mc:Choice>
    <mc:Fallback xmlns="">
      <p:transition spd="slow" advTm="799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274638"/>
            <a:ext cx="8229600" cy="491894"/>
          </a:xfrm>
        </p:spPr>
        <p:txBody>
          <a:bodyPr>
            <a:normAutofit fontScale="90000"/>
          </a:bodyPr>
          <a:lstStyle/>
          <a:p>
            <a:r>
              <a:rPr lang="en-GB" b="1" dirty="0">
                <a:solidFill>
                  <a:srgbClr val="0070C0"/>
                </a:solidFill>
              </a:rPr>
              <a:t>Prevalence of Frailty</a:t>
            </a:r>
          </a:p>
        </p:txBody>
      </p:sp>
      <p:sp>
        <p:nvSpPr>
          <p:cNvPr id="6" name="Rectangle 5"/>
          <p:cNvSpPr/>
          <p:nvPr/>
        </p:nvSpPr>
        <p:spPr>
          <a:xfrm>
            <a:off x="1793722" y="6212849"/>
            <a:ext cx="8363273" cy="584775"/>
          </a:xfrm>
          <a:prstGeom prst="rect">
            <a:avLst/>
          </a:prstGeom>
        </p:spPr>
        <p:txBody>
          <a:bodyPr wrap="square">
            <a:spAutoFit/>
          </a:bodyPr>
          <a:lstStyle/>
          <a:p>
            <a:pPr lvl="0">
              <a:defRPr/>
            </a:pPr>
            <a:r>
              <a:rPr lang="en-GB" sz="1600" dirty="0">
                <a:solidFill>
                  <a:prstClr val="black"/>
                </a:solidFill>
              </a:rPr>
              <a:t>Prevalence Source: Collard et al. JAGS 2012: 60; 1487-92</a:t>
            </a:r>
          </a:p>
          <a:p>
            <a:pPr lvl="0">
              <a:defRPr/>
            </a:pPr>
            <a:r>
              <a:rPr lang="en-GB" sz="1600" dirty="0">
                <a:solidFill>
                  <a:prstClr val="black"/>
                </a:solidFill>
              </a:rPr>
              <a:t>Population Source: NISRA</a:t>
            </a:r>
            <a:endParaRPr lang="nl-NL" sz="1600" dirty="0">
              <a:solidFill>
                <a:prstClr val="black"/>
              </a:solidFill>
            </a:endParaRPr>
          </a:p>
        </p:txBody>
      </p:sp>
      <p:sp>
        <p:nvSpPr>
          <p:cNvPr id="3" name="Rectangle 2">
            <a:extLst>
              <a:ext uri="{FF2B5EF4-FFF2-40B4-BE49-F238E27FC236}">
                <a16:creationId xmlns:a16="http://schemas.microsoft.com/office/drawing/2014/main" id="{D40706A2-A630-4B01-B288-ED93C54EA22F}"/>
              </a:ext>
            </a:extLst>
          </p:cNvPr>
          <p:cNvSpPr/>
          <p:nvPr/>
        </p:nvSpPr>
        <p:spPr>
          <a:xfrm>
            <a:off x="1814222" y="4572908"/>
            <a:ext cx="8417079" cy="1661993"/>
          </a:xfrm>
          <a:prstGeom prst="rect">
            <a:avLst/>
          </a:prstGeom>
        </p:spPr>
        <p:txBody>
          <a:bodyPr wrap="square">
            <a:spAutoFit/>
          </a:bodyPr>
          <a:lstStyle/>
          <a:p>
            <a:pPr marL="285750" indent="-285750">
              <a:buFont typeface="Wingdings" panose="05000000000000000000" pitchFamily="2" charset="2"/>
              <a:buChar char="Ø"/>
            </a:pPr>
            <a:r>
              <a:rPr lang="en-GB" dirty="0"/>
              <a:t>More than one in ten people over 65 years in the community live with frailty.</a:t>
            </a:r>
          </a:p>
          <a:p>
            <a:pPr marL="285750" indent="-285750">
              <a:buFont typeface="Wingdings" panose="05000000000000000000" pitchFamily="2" charset="2"/>
              <a:buChar char="Ø"/>
            </a:pPr>
            <a:r>
              <a:rPr lang="en-GB" dirty="0"/>
              <a:t>Frailty affects over half of adults in hospital or care home settings.</a:t>
            </a:r>
          </a:p>
          <a:p>
            <a:pPr>
              <a:buFont typeface="Wingdings" panose="05000000000000000000" pitchFamily="2" charset="2"/>
              <a:buChar char="Ø"/>
            </a:pPr>
            <a:r>
              <a:rPr lang="en-GB" dirty="0"/>
              <a:t> 1:10 over age 65 in community affected by frailty</a:t>
            </a:r>
          </a:p>
          <a:p>
            <a:pPr>
              <a:buFont typeface="Wingdings" panose="05000000000000000000" pitchFamily="2" charset="2"/>
              <a:buChar char="Ø"/>
            </a:pPr>
            <a:r>
              <a:rPr lang="en-GB" dirty="0"/>
              <a:t> Recent figures suggest frailty affects 50% pop over 85 (BGS 2023)</a:t>
            </a:r>
          </a:p>
          <a:p>
            <a:pPr>
              <a:buFont typeface="Wingdings" panose="05000000000000000000" pitchFamily="2" charset="2"/>
              <a:buChar char="Ø"/>
            </a:pPr>
            <a:r>
              <a:rPr lang="en-GB" b="1" dirty="0"/>
              <a:t> 47% inpatients over 65 affected by frailty</a:t>
            </a:r>
          </a:p>
          <a:p>
            <a:endParaRPr lang="en-GB" sz="1200" dirty="0"/>
          </a:p>
        </p:txBody>
      </p:sp>
      <p:sp>
        <p:nvSpPr>
          <p:cNvPr id="10" name="Rectangle 1">
            <a:extLst>
              <a:ext uri="{FF2B5EF4-FFF2-40B4-BE49-F238E27FC236}">
                <a16:creationId xmlns:a16="http://schemas.microsoft.com/office/drawing/2014/main" id="{AA2135D3-245B-4447-BBC1-52E979A1F749}"/>
              </a:ext>
            </a:extLst>
          </p:cNvPr>
          <p:cNvSpPr>
            <a:spLocks noChangeArrowheads="1"/>
          </p:cNvSpPr>
          <p:nvPr/>
        </p:nvSpPr>
        <p:spPr bwMode="auto">
          <a:xfrm>
            <a:off x="2525714" y="2193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1" name="Table 10">
            <a:extLst>
              <a:ext uri="{FF2B5EF4-FFF2-40B4-BE49-F238E27FC236}">
                <a16:creationId xmlns:a16="http://schemas.microsoft.com/office/drawing/2014/main" id="{DF4FB53F-BA12-4F47-8A96-841C52287EC2}"/>
              </a:ext>
            </a:extLst>
          </p:cNvPr>
          <p:cNvGraphicFramePr>
            <a:graphicFrameLocks noGrp="1"/>
          </p:cNvGraphicFramePr>
          <p:nvPr/>
        </p:nvGraphicFramePr>
        <p:xfrm>
          <a:off x="1708649" y="953894"/>
          <a:ext cx="8417079" cy="3305563"/>
        </p:xfrm>
        <a:graphic>
          <a:graphicData uri="http://schemas.openxmlformats.org/drawingml/2006/table">
            <a:tbl>
              <a:tblPr firstRow="1" firstCol="1" bandRow="1"/>
              <a:tblGrid>
                <a:gridCol w="848070">
                  <a:extLst>
                    <a:ext uri="{9D8B030D-6E8A-4147-A177-3AD203B41FA5}">
                      <a16:colId xmlns:a16="http://schemas.microsoft.com/office/drawing/2014/main" val="3289436363"/>
                    </a:ext>
                  </a:extLst>
                </a:gridCol>
                <a:gridCol w="739535">
                  <a:extLst>
                    <a:ext uri="{9D8B030D-6E8A-4147-A177-3AD203B41FA5}">
                      <a16:colId xmlns:a16="http://schemas.microsoft.com/office/drawing/2014/main" val="4139424056"/>
                    </a:ext>
                  </a:extLst>
                </a:gridCol>
                <a:gridCol w="665432">
                  <a:extLst>
                    <a:ext uri="{9D8B030D-6E8A-4147-A177-3AD203B41FA5}">
                      <a16:colId xmlns:a16="http://schemas.microsoft.com/office/drawing/2014/main" val="1823845726"/>
                    </a:ext>
                  </a:extLst>
                </a:gridCol>
                <a:gridCol w="665432">
                  <a:extLst>
                    <a:ext uri="{9D8B030D-6E8A-4147-A177-3AD203B41FA5}">
                      <a16:colId xmlns:a16="http://schemas.microsoft.com/office/drawing/2014/main" val="2619888878"/>
                    </a:ext>
                  </a:extLst>
                </a:gridCol>
                <a:gridCol w="715583">
                  <a:extLst>
                    <a:ext uri="{9D8B030D-6E8A-4147-A177-3AD203B41FA5}">
                      <a16:colId xmlns:a16="http://schemas.microsoft.com/office/drawing/2014/main" val="3759662359"/>
                    </a:ext>
                  </a:extLst>
                </a:gridCol>
                <a:gridCol w="923671">
                  <a:extLst>
                    <a:ext uri="{9D8B030D-6E8A-4147-A177-3AD203B41FA5}">
                      <a16:colId xmlns:a16="http://schemas.microsoft.com/office/drawing/2014/main" val="3420745648"/>
                    </a:ext>
                  </a:extLst>
                </a:gridCol>
                <a:gridCol w="1031457">
                  <a:extLst>
                    <a:ext uri="{9D8B030D-6E8A-4147-A177-3AD203B41FA5}">
                      <a16:colId xmlns:a16="http://schemas.microsoft.com/office/drawing/2014/main" val="3806706071"/>
                    </a:ext>
                  </a:extLst>
                </a:gridCol>
                <a:gridCol w="705852">
                  <a:extLst>
                    <a:ext uri="{9D8B030D-6E8A-4147-A177-3AD203B41FA5}">
                      <a16:colId xmlns:a16="http://schemas.microsoft.com/office/drawing/2014/main" val="2376981042"/>
                    </a:ext>
                  </a:extLst>
                </a:gridCol>
                <a:gridCol w="742529">
                  <a:extLst>
                    <a:ext uri="{9D8B030D-6E8A-4147-A177-3AD203B41FA5}">
                      <a16:colId xmlns:a16="http://schemas.microsoft.com/office/drawing/2014/main" val="4062349386"/>
                    </a:ext>
                  </a:extLst>
                </a:gridCol>
                <a:gridCol w="574113">
                  <a:extLst>
                    <a:ext uri="{9D8B030D-6E8A-4147-A177-3AD203B41FA5}">
                      <a16:colId xmlns:a16="http://schemas.microsoft.com/office/drawing/2014/main" val="3297720707"/>
                    </a:ext>
                  </a:extLst>
                </a:gridCol>
                <a:gridCol w="805405">
                  <a:extLst>
                    <a:ext uri="{9D8B030D-6E8A-4147-A177-3AD203B41FA5}">
                      <a16:colId xmlns:a16="http://schemas.microsoft.com/office/drawing/2014/main" val="1340164409"/>
                    </a:ext>
                  </a:extLst>
                </a:gridCol>
              </a:tblGrid>
              <a:tr h="475683">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Southern AIPB Older Population from 2018 to 2033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pPr>
                      <a:endParaRPr lang="en-GB" sz="140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0"/>
                        </a:spcAft>
                      </a:pPr>
                      <a:r>
                        <a:rPr lang="en-GB" sz="14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Southern AIPB Population with Frailty from 2018 to 2033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8EA9DB"/>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20494741"/>
                  </a:ext>
                </a:extLst>
              </a:tr>
              <a:tr h="538609">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Age Band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2033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Change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Prevalence of Frailty</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2033</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363491614"/>
                  </a:ext>
                </a:extLst>
              </a:tr>
              <a:tr h="388787">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65-69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16,583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18,712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22,051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24,272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663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748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76372043"/>
                  </a:ext>
                </a:extLst>
              </a:tr>
              <a:tr h="375303">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70-74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14,766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15,408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17,458</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20,644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7%</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1034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1079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1222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1445</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9894791"/>
                  </a:ext>
                </a:extLst>
              </a:tr>
              <a:tr h="375303">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75-79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10,843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13,012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13,673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15,607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9%</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976</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1171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1231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1405</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7846014"/>
                  </a:ext>
                </a:extLst>
              </a:tr>
              <a:tr h="363317">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80-84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7,573</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8,690</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10,534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11,170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16%</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1212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1390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1787</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85741655"/>
                  </a:ext>
                </a:extLst>
              </a:tr>
              <a:tr h="375303">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6,480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7,695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9,078</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11,129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3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1685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2001</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2360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2894</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9817952"/>
                  </a:ext>
                </a:extLst>
              </a:tr>
              <a:tr h="302233">
                <a:tc>
                  <a:txBody>
                    <a:bodyPr/>
                    <a:lstStyle/>
                    <a:p>
                      <a:pPr>
                        <a:lnSpc>
                          <a:spcPct val="107000"/>
                        </a:lnSpc>
                        <a:spcAft>
                          <a:spcPts val="0"/>
                        </a:spcAft>
                      </a:pPr>
                      <a:r>
                        <a:rPr lang="en-GB" sz="13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65+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56,245</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63,517</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72,794</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82,822</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5,569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6,389</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7,380</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GB" sz="13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8,501</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8850690"/>
                  </a:ext>
                </a:extLst>
              </a:tr>
            </a:tbl>
          </a:graphicData>
        </a:graphic>
      </p:graphicFrame>
      <p:sp>
        <p:nvSpPr>
          <p:cNvPr id="7" name="Arrow: Right 6">
            <a:extLst>
              <a:ext uri="{FF2B5EF4-FFF2-40B4-BE49-F238E27FC236}">
                <a16:creationId xmlns:a16="http://schemas.microsoft.com/office/drawing/2014/main" id="{E93FA319-4069-4E3A-87CE-D178A3FB9156}"/>
              </a:ext>
            </a:extLst>
          </p:cNvPr>
          <p:cNvSpPr/>
          <p:nvPr/>
        </p:nvSpPr>
        <p:spPr>
          <a:xfrm rot="16200000">
            <a:off x="9460873" y="46543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Up 4">
            <a:extLst>
              <a:ext uri="{FF2B5EF4-FFF2-40B4-BE49-F238E27FC236}">
                <a16:creationId xmlns:a16="http://schemas.microsoft.com/office/drawing/2014/main" id="{E8D5BED1-459F-402D-93FF-6EDE0AFB1725}"/>
              </a:ext>
            </a:extLst>
          </p:cNvPr>
          <p:cNvSpPr/>
          <p:nvPr/>
        </p:nvSpPr>
        <p:spPr>
          <a:xfrm>
            <a:off x="6917693" y="3910379"/>
            <a:ext cx="360040"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Audio 8">
            <a:hlinkClick r:id="" action="ppaction://media"/>
            <a:extLst>
              <a:ext uri="{FF2B5EF4-FFF2-40B4-BE49-F238E27FC236}">
                <a16:creationId xmlns:a16="http://schemas.microsoft.com/office/drawing/2014/main" id="{7041D151-56DC-4923-B1EC-BA3C08A518A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45700" y="6235700"/>
            <a:ext cx="406400" cy="406400"/>
          </a:xfrm>
          <a:prstGeom prst="rect">
            <a:avLst/>
          </a:prstGeom>
        </p:spPr>
      </p:pic>
    </p:spTree>
    <p:extLst>
      <p:ext uri="{BB962C8B-B14F-4D97-AF65-F5344CB8AC3E}">
        <p14:creationId xmlns:p14="http://schemas.microsoft.com/office/powerpoint/2010/main" val="3474860861"/>
      </p:ext>
    </p:extLst>
  </p:cSld>
  <p:clrMapOvr>
    <a:masterClrMapping/>
  </p:clrMapOvr>
  <mc:AlternateContent xmlns:mc="http://schemas.openxmlformats.org/markup-compatibility/2006" xmlns:p14="http://schemas.microsoft.com/office/powerpoint/2010/main">
    <mc:Choice Requires="p14">
      <p:transition spd="slow" p14:dur="2000" advTm="59727"/>
    </mc:Choice>
    <mc:Fallback xmlns="">
      <p:transition spd="slow" advTm="597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C69E6D-68A1-4D2B-A70F-4330BDCBC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802" y="1404000"/>
            <a:ext cx="1922393" cy="4050000"/>
          </a:xfrm>
          <a:prstGeom prst="rect">
            <a:avLst/>
          </a:prstGeom>
        </p:spPr>
      </p:pic>
      <p:pic>
        <p:nvPicPr>
          <p:cNvPr id="14" name="Picture 13">
            <a:extLst>
              <a:ext uri="{FF2B5EF4-FFF2-40B4-BE49-F238E27FC236}">
                <a16:creationId xmlns:a16="http://schemas.microsoft.com/office/drawing/2014/main" id="{357783A2-5563-476B-A532-70905B5C1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797" y="1404000"/>
            <a:ext cx="1922393" cy="4050000"/>
          </a:xfrm>
          <a:prstGeom prst="rect">
            <a:avLst/>
          </a:prstGeom>
        </p:spPr>
      </p:pic>
      <p:pic>
        <p:nvPicPr>
          <p:cNvPr id="16" name="Picture 15">
            <a:extLst>
              <a:ext uri="{FF2B5EF4-FFF2-40B4-BE49-F238E27FC236}">
                <a16:creationId xmlns:a16="http://schemas.microsoft.com/office/drawing/2014/main" id="{21079D96-DE05-405E-9CE8-D7BE30620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2792" y="1404000"/>
            <a:ext cx="1922393" cy="4050000"/>
          </a:xfrm>
          <a:prstGeom prst="rect">
            <a:avLst/>
          </a:prstGeom>
        </p:spPr>
      </p:pic>
      <p:pic>
        <p:nvPicPr>
          <p:cNvPr id="6" name="Picture 5">
            <a:extLst>
              <a:ext uri="{FF2B5EF4-FFF2-40B4-BE49-F238E27FC236}">
                <a16:creationId xmlns:a16="http://schemas.microsoft.com/office/drawing/2014/main" id="{F86BA6B2-98A7-4836-94A2-B64133BB0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0807" y="1404000"/>
            <a:ext cx="1922393" cy="4050000"/>
          </a:xfrm>
          <a:prstGeom prst="rect">
            <a:avLst/>
          </a:prstGeom>
        </p:spPr>
      </p:pic>
      <p:sp>
        <p:nvSpPr>
          <p:cNvPr id="7" name="TextBox 6">
            <a:extLst>
              <a:ext uri="{FF2B5EF4-FFF2-40B4-BE49-F238E27FC236}">
                <a16:creationId xmlns:a16="http://schemas.microsoft.com/office/drawing/2014/main" id="{D3B17CB0-27DF-46E5-B278-BEF541A58CA2}"/>
              </a:ext>
            </a:extLst>
          </p:cNvPr>
          <p:cNvSpPr txBox="1"/>
          <p:nvPr/>
        </p:nvSpPr>
        <p:spPr>
          <a:xfrm>
            <a:off x="1070799" y="623565"/>
            <a:ext cx="6335837" cy="523220"/>
          </a:xfrm>
          <a:prstGeom prst="rect">
            <a:avLst/>
          </a:prstGeom>
          <a:noFill/>
        </p:spPr>
        <p:txBody>
          <a:bodyPr wrap="none" rtlCol="0">
            <a:spAutoFit/>
          </a:bodyPr>
          <a:lstStyle/>
          <a:p>
            <a:r>
              <a:rPr lang="en-GB" sz="2800" b="1" dirty="0">
                <a:solidFill>
                  <a:srgbClr val="0070C0"/>
                </a:solidFill>
              </a:rPr>
              <a:t>Why Frailty Identification is Important</a:t>
            </a:r>
          </a:p>
        </p:txBody>
      </p:sp>
    </p:spTree>
    <p:extLst>
      <p:ext uri="{BB962C8B-B14F-4D97-AF65-F5344CB8AC3E}">
        <p14:creationId xmlns:p14="http://schemas.microsoft.com/office/powerpoint/2010/main" val="37415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F0A9A-918B-9732-C679-B8062C59BFCC}"/>
              </a:ext>
            </a:extLst>
          </p:cNvPr>
          <p:cNvSpPr>
            <a:spLocks noGrp="1"/>
          </p:cNvSpPr>
          <p:nvPr>
            <p:ph type="title"/>
          </p:nvPr>
        </p:nvSpPr>
        <p:spPr>
          <a:xfrm>
            <a:off x="328977" y="105148"/>
            <a:ext cx="10515600" cy="807893"/>
          </a:xfrm>
        </p:spPr>
        <p:txBody>
          <a:bodyPr>
            <a:normAutofit/>
          </a:bodyPr>
          <a:lstStyle/>
          <a:p>
            <a:r>
              <a:rPr lang="en-GB" sz="4000" b="1" dirty="0">
                <a:solidFill>
                  <a:srgbClr val="0070C0"/>
                </a:solidFill>
              </a:rPr>
              <a:t>Frailty Syndromes</a:t>
            </a:r>
          </a:p>
        </p:txBody>
      </p:sp>
      <p:sp>
        <p:nvSpPr>
          <p:cNvPr id="3" name="Content Placeholder 2">
            <a:extLst>
              <a:ext uri="{FF2B5EF4-FFF2-40B4-BE49-F238E27FC236}">
                <a16:creationId xmlns:a16="http://schemas.microsoft.com/office/drawing/2014/main" id="{7651A354-74D1-B979-FE77-A7E985BD1E3B}"/>
              </a:ext>
            </a:extLst>
          </p:cNvPr>
          <p:cNvSpPr>
            <a:spLocks noGrp="1"/>
          </p:cNvSpPr>
          <p:nvPr>
            <p:ph idx="1"/>
          </p:nvPr>
        </p:nvSpPr>
        <p:spPr>
          <a:xfrm>
            <a:off x="328977" y="1029583"/>
            <a:ext cx="11141364" cy="5003945"/>
          </a:xfrm>
        </p:spPr>
        <p:txBody>
          <a:bodyPr>
            <a:normAutofit fontScale="85000" lnSpcReduction="20000"/>
          </a:bodyPr>
          <a:lstStyle/>
          <a:p>
            <a:r>
              <a:rPr lang="en-GB" dirty="0"/>
              <a:t>There are </a:t>
            </a:r>
            <a:r>
              <a:rPr lang="en-GB" b="1" dirty="0"/>
              <a:t>5</a:t>
            </a:r>
            <a:r>
              <a:rPr lang="en-GB" dirty="0"/>
              <a:t> recognised frailty syndromes. The presence of one or more of these could indicate that the individual has frailty:</a:t>
            </a:r>
          </a:p>
          <a:p>
            <a:pPr marL="0" indent="0">
              <a:buNone/>
            </a:pPr>
            <a:endParaRPr lang="en-GB" sz="100" dirty="0"/>
          </a:p>
          <a:p>
            <a:r>
              <a:rPr lang="en-GB" dirty="0"/>
              <a:t>Falls</a:t>
            </a:r>
          </a:p>
          <a:p>
            <a:r>
              <a:rPr lang="en-GB" dirty="0"/>
              <a:t>Immobility – sudden change, ‘gone off feet’</a:t>
            </a:r>
          </a:p>
          <a:p>
            <a:r>
              <a:rPr lang="en-GB" dirty="0"/>
              <a:t>Delirium – acute confusion or sudden worsening of confusion in someone </a:t>
            </a:r>
          </a:p>
          <a:p>
            <a:pPr marL="0" indent="0">
              <a:buNone/>
            </a:pPr>
            <a:r>
              <a:rPr lang="en-GB" dirty="0"/>
              <a:t>    with previous dementia or known memory loss</a:t>
            </a:r>
          </a:p>
          <a:p>
            <a:r>
              <a:rPr lang="en-GB" dirty="0"/>
              <a:t>Incontinence – new onset or worsening or urinary or faecal incontinence</a:t>
            </a:r>
          </a:p>
          <a:p>
            <a:r>
              <a:rPr lang="en-GB" dirty="0"/>
              <a:t>Susceptibility to side effects of medication</a:t>
            </a:r>
          </a:p>
          <a:p>
            <a:pPr marL="0" indent="0">
              <a:buNone/>
            </a:pPr>
            <a:endParaRPr lang="en-GB" sz="400" dirty="0"/>
          </a:p>
          <a:p>
            <a:r>
              <a:rPr lang="en-GB" dirty="0"/>
              <a:t>In additional to these syndromes, in Northern Ireland, </a:t>
            </a:r>
          </a:p>
          <a:p>
            <a:pPr marL="0" indent="0">
              <a:buNone/>
            </a:pPr>
            <a:r>
              <a:rPr lang="en-GB" dirty="0"/>
              <a:t>   experts would also argue that social isolation and poor </a:t>
            </a:r>
          </a:p>
          <a:p>
            <a:pPr marL="0" indent="0">
              <a:buNone/>
            </a:pPr>
            <a:r>
              <a:rPr lang="en-GB" dirty="0"/>
              <a:t>   nutrition are also factors which could indicate the </a:t>
            </a:r>
          </a:p>
          <a:p>
            <a:pPr marL="0" indent="0">
              <a:buNone/>
            </a:pPr>
            <a:r>
              <a:rPr lang="en-GB" dirty="0"/>
              <a:t>   presence of frailty.</a:t>
            </a:r>
          </a:p>
          <a:p>
            <a:endParaRPr lang="en-GB" dirty="0"/>
          </a:p>
        </p:txBody>
      </p:sp>
    </p:spTree>
    <p:extLst>
      <p:ext uri="{BB962C8B-B14F-4D97-AF65-F5344CB8AC3E}">
        <p14:creationId xmlns:p14="http://schemas.microsoft.com/office/powerpoint/2010/main" val="232667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7C556EB-1295-7CD2-C24E-CAC53BFE9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538" y="0"/>
            <a:ext cx="89233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057732"/>
      </p:ext>
    </p:extLst>
  </p:cSld>
  <p:clrMapOvr>
    <a:masterClrMapping/>
  </p:clrMapOvr>
  <mc:AlternateContent xmlns:mc="http://schemas.openxmlformats.org/markup-compatibility/2006" xmlns:p14="http://schemas.microsoft.com/office/powerpoint/2010/main">
    <mc:Choice Requires="p14">
      <p:transition spd="slow" p14:dur="2000" advTm="95682"/>
    </mc:Choice>
    <mc:Fallback xmlns="">
      <p:transition spd="slow" advTm="956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8861-107E-A2ED-4917-74A8E9DE6805}"/>
              </a:ext>
            </a:extLst>
          </p:cNvPr>
          <p:cNvSpPr>
            <a:spLocks noGrp="1"/>
          </p:cNvSpPr>
          <p:nvPr>
            <p:ph type="title"/>
          </p:nvPr>
        </p:nvSpPr>
        <p:spPr>
          <a:xfrm>
            <a:off x="28280" y="0"/>
            <a:ext cx="10515600" cy="1325563"/>
          </a:xfrm>
        </p:spPr>
        <p:txBody>
          <a:bodyPr>
            <a:normAutofit/>
          </a:bodyPr>
          <a:lstStyle/>
          <a:p>
            <a:br>
              <a:rPr lang="en-GB" dirty="0"/>
            </a:br>
            <a:endParaRPr lang="en-GB" dirty="0"/>
          </a:p>
        </p:txBody>
      </p:sp>
      <p:sp>
        <p:nvSpPr>
          <p:cNvPr id="3" name="Content Placeholder 2">
            <a:extLst>
              <a:ext uri="{FF2B5EF4-FFF2-40B4-BE49-F238E27FC236}">
                <a16:creationId xmlns:a16="http://schemas.microsoft.com/office/drawing/2014/main" id="{98271975-427B-F173-D31F-733BB017563E}"/>
              </a:ext>
            </a:extLst>
          </p:cNvPr>
          <p:cNvSpPr>
            <a:spLocks noGrp="1"/>
          </p:cNvSpPr>
          <p:nvPr>
            <p:ph idx="1"/>
          </p:nvPr>
        </p:nvSpPr>
        <p:spPr>
          <a:xfrm>
            <a:off x="562743" y="1325563"/>
            <a:ext cx="8733657" cy="1183342"/>
          </a:xfrm>
        </p:spPr>
        <p:txBody>
          <a:bodyPr>
            <a:noAutofit/>
          </a:bodyPr>
          <a:lstStyle/>
          <a:p>
            <a:pPr marL="0" lvl="0" indent="0">
              <a:buNone/>
            </a:pPr>
            <a:r>
              <a:rPr lang="en-GB" sz="5400" b="1" dirty="0">
                <a:solidFill>
                  <a:srgbClr val="0070C0"/>
                </a:solidFill>
              </a:rPr>
              <a:t>SHSCT Frailty</a:t>
            </a:r>
          </a:p>
          <a:p>
            <a:pPr marL="806450" indent="-358775"/>
            <a:r>
              <a:rPr lang="en-GB" sz="3600" dirty="0"/>
              <a:t>Everybody’s business </a:t>
            </a:r>
          </a:p>
          <a:p>
            <a:pPr marL="806450" indent="-358775"/>
            <a:r>
              <a:rPr lang="en-GB" sz="3600" dirty="0"/>
              <a:t>Continuum of Care</a:t>
            </a:r>
          </a:p>
        </p:txBody>
      </p:sp>
    </p:spTree>
    <p:extLst>
      <p:ext uri="{BB962C8B-B14F-4D97-AF65-F5344CB8AC3E}">
        <p14:creationId xmlns:p14="http://schemas.microsoft.com/office/powerpoint/2010/main" val="2057009590"/>
      </p:ext>
    </p:extLst>
  </p:cSld>
  <p:clrMapOvr>
    <a:masterClrMapping/>
  </p:clrMapOvr>
  <mc:AlternateContent xmlns:mc="http://schemas.openxmlformats.org/markup-compatibility/2006" xmlns:p14="http://schemas.microsoft.com/office/powerpoint/2010/main">
    <mc:Choice Requires="p14">
      <p:transition spd="slow" p14:dur="2000" advTm="203344"/>
    </mc:Choice>
    <mc:Fallback xmlns="">
      <p:transition spd="slow" advTm="20334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3DA7-AD89-B6E4-C849-75F96D6BAB25}"/>
              </a:ext>
            </a:extLst>
          </p:cNvPr>
          <p:cNvSpPr>
            <a:spLocks noGrp="1"/>
          </p:cNvSpPr>
          <p:nvPr>
            <p:ph type="title"/>
          </p:nvPr>
        </p:nvSpPr>
        <p:spPr>
          <a:xfrm>
            <a:off x="439271" y="365126"/>
            <a:ext cx="10914529" cy="574912"/>
          </a:xfrm>
        </p:spPr>
        <p:txBody>
          <a:bodyPr>
            <a:normAutofit fontScale="90000"/>
          </a:bodyPr>
          <a:lstStyle/>
          <a:p>
            <a:r>
              <a:rPr lang="en-GB" b="1" dirty="0">
                <a:solidFill>
                  <a:srgbClr val="0070C0"/>
                </a:solidFill>
              </a:rPr>
              <a:t>Vision</a:t>
            </a:r>
          </a:p>
        </p:txBody>
      </p:sp>
      <p:sp>
        <p:nvSpPr>
          <p:cNvPr id="3" name="Content Placeholder 2">
            <a:extLst>
              <a:ext uri="{FF2B5EF4-FFF2-40B4-BE49-F238E27FC236}">
                <a16:creationId xmlns:a16="http://schemas.microsoft.com/office/drawing/2014/main" id="{A866831D-35A5-8C21-65BE-D2923018832F}"/>
              </a:ext>
            </a:extLst>
          </p:cNvPr>
          <p:cNvSpPr>
            <a:spLocks noGrp="1"/>
          </p:cNvSpPr>
          <p:nvPr>
            <p:ph idx="1"/>
          </p:nvPr>
        </p:nvSpPr>
        <p:spPr>
          <a:xfrm>
            <a:off x="638735" y="1164156"/>
            <a:ext cx="10515600" cy="5477853"/>
          </a:xfrm>
        </p:spPr>
        <p:txBody>
          <a:bodyPr>
            <a:normAutofit fontScale="85000" lnSpcReduction="20000"/>
          </a:bodyPr>
          <a:lstStyle/>
          <a:p>
            <a:r>
              <a:rPr lang="en-GB" dirty="0"/>
              <a:t>Set up of Frailty Steering Group</a:t>
            </a:r>
          </a:p>
          <a:p>
            <a:pPr lvl="0"/>
            <a:r>
              <a:rPr lang="en-GB" dirty="0"/>
              <a:t>Develop and oversee implementation of a comprehensive frailty strategy </a:t>
            </a:r>
          </a:p>
          <a:p>
            <a:pPr lvl="0"/>
            <a:r>
              <a:rPr lang="en-GB" dirty="0"/>
              <a:t>Ensure systematic identification of frailty across all care settings</a:t>
            </a:r>
          </a:p>
          <a:p>
            <a:pPr lvl="0"/>
            <a:r>
              <a:rPr lang="en-GB" dirty="0"/>
              <a:t>Promote integrated care pathways that support comprehensive geriatric assessment and personalised care planning.</a:t>
            </a:r>
          </a:p>
          <a:p>
            <a:pPr lvl="0"/>
            <a:r>
              <a:rPr lang="en-GB" dirty="0"/>
              <a:t>Facilitate collaboration between primary care, secondary care, </a:t>
            </a:r>
          </a:p>
          <a:p>
            <a:pPr marL="0" lvl="0" indent="0">
              <a:buNone/>
            </a:pPr>
            <a:r>
              <a:rPr lang="en-GB" dirty="0"/>
              <a:t>    community services.</a:t>
            </a:r>
          </a:p>
          <a:p>
            <a:pPr lvl="0"/>
            <a:r>
              <a:rPr lang="en-GB" dirty="0"/>
              <a:t>Promote staff education and training in frailty recognition </a:t>
            </a:r>
          </a:p>
          <a:p>
            <a:pPr marL="0" lvl="0" indent="0">
              <a:buNone/>
            </a:pPr>
            <a:r>
              <a:rPr lang="en-GB" dirty="0"/>
              <a:t>    and management</a:t>
            </a:r>
          </a:p>
          <a:p>
            <a:pPr lvl="0"/>
            <a:r>
              <a:rPr lang="en-GB" dirty="0"/>
              <a:t>Support research and innovation in frailty prevention and </a:t>
            </a:r>
          </a:p>
          <a:p>
            <a:pPr marL="0" lvl="0" indent="0">
              <a:buNone/>
            </a:pPr>
            <a:r>
              <a:rPr lang="en-GB" dirty="0"/>
              <a:t>    management.</a:t>
            </a:r>
          </a:p>
          <a:p>
            <a:r>
              <a:rPr lang="en-GB" dirty="0"/>
              <a:t>Advocate for resources and funding to support frailty </a:t>
            </a:r>
          </a:p>
          <a:p>
            <a:pPr marL="0" indent="0">
              <a:buNone/>
            </a:pPr>
            <a:r>
              <a:rPr lang="en-GB" dirty="0"/>
              <a:t>    initiatives</a:t>
            </a:r>
            <a:br>
              <a:rPr lang="en-GB" dirty="0"/>
            </a:br>
            <a:endParaRPr lang="en-GB" dirty="0"/>
          </a:p>
          <a:p>
            <a:endParaRPr lang="en-GB" dirty="0"/>
          </a:p>
        </p:txBody>
      </p:sp>
    </p:spTree>
    <p:extLst>
      <p:ext uri="{BB962C8B-B14F-4D97-AF65-F5344CB8AC3E}">
        <p14:creationId xmlns:p14="http://schemas.microsoft.com/office/powerpoint/2010/main" val="1246316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F9B97F7C8E745B177EC114776B444" ma:contentTypeVersion="5" ma:contentTypeDescription="Create a new document." ma:contentTypeScope="" ma:versionID="36a9958f5f4bff8bfd89e07855b997b3">
  <xsd:schema xmlns:xsd="http://www.w3.org/2001/XMLSchema" xmlns:xs="http://www.w3.org/2001/XMLSchema" xmlns:p="http://schemas.microsoft.com/office/2006/metadata/properties" xmlns:ns2="fcddba5c-bf00-4655-a9c4-7de7c85a14ad" xmlns:ns3="1de48af8-621e-4375-8458-c9578e1376b2" xmlns:ns4="http://schemas.microsoft.com/sharepoint/v4" targetNamespace="http://schemas.microsoft.com/office/2006/metadata/properties" ma:root="true" ma:fieldsID="3b5938208b5865aae35cddd2ce6c272b" ns2:_="" ns3:_="" ns4:_="">
    <xsd:import namespace="fcddba5c-bf00-4655-a9c4-7de7c85a14ad"/>
    <xsd:import namespace="1de48af8-621e-4375-8458-c9578e1376b2"/>
    <xsd:import namespace="http://schemas.microsoft.com/sharepoint/v4"/>
    <xsd:element name="properties">
      <xsd:complexType>
        <xsd:sequence>
          <xsd:element name="documentManagement">
            <xsd:complexType>
              <xsd:all>
                <xsd:element ref="ns2:c5ae34f9cfd04d1b93794e192cbd6d9b" minOccurs="0"/>
                <xsd:element ref="ns3:TaxCatchAll" minOccurs="0"/>
                <xsd:element ref="ns3: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dba5c-bf00-4655-a9c4-7de7c85a14ad" elementFormDefault="qualified">
    <xsd:import namespace="http://schemas.microsoft.com/office/2006/documentManagement/types"/>
    <xsd:import namespace="http://schemas.microsoft.com/office/infopath/2007/PartnerControls"/>
    <xsd:element name="c5ae34f9cfd04d1b93794e192cbd6d9b" ma:index="9" ma:taxonomy="true" ma:internalName="c5ae34f9cfd04d1b93794e192cbd6d9b" ma:taxonomyFieldName="Metadata" ma:displayName="Metadata" ma:default="" ma:fieldId="{c5ae34f9-cfd0-4d1b-9379-4e192cbd6d9b}" ma:taxonomyMulti="true" ma:sspId="5e47e9ce-9f0a-4db5-83da-2d4186edea58" ma:termSetId="10c57239-66b2-4f52-91f7-9f656e81b1b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e48af8-621e-4375-8458-c9578e1376b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691b9ac0-9c8b-43d8-bc3a-9a7d9fe311e8}" ma:internalName="TaxCatchAll" ma:showField="CatchAllData" ma:web="1de48af8-621e-4375-8458-c9578e1376b2">
      <xsd:complexType>
        <xsd:complexContent>
          <xsd:extension base="dms:MultiChoiceLookup">
            <xsd:sequence>
              <xsd:element name="Value" type="dms:Lookup" maxOccurs="unbounded" minOccurs="0" nillable="true"/>
            </xsd:sequence>
          </xsd:extension>
        </xsd:complexContent>
      </xsd:complex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de48af8-621e-4375-8458-c9578e1376b2">
      <UserInfo>
        <DisplayName>Moncy, Susan</DisplayName>
        <AccountId>9438</AccountId>
        <AccountType/>
      </UserInfo>
      <UserInfo>
        <DisplayName>McDowell, Mandy</DisplayName>
        <AccountId>26111</AccountId>
        <AccountType/>
      </UserInfo>
      <UserInfo>
        <DisplayName>Yapicioz, Deborah</DisplayName>
        <AccountId>954</AccountId>
        <AccountType/>
      </UserInfo>
      <UserInfo>
        <DisplayName>McGowan, Ruth</DisplayName>
        <AccountId>5611</AccountId>
        <AccountType/>
      </UserInfo>
      <UserInfo>
        <DisplayName>Irwin, Barbara</DisplayName>
        <AccountId>7590</AccountId>
        <AccountType/>
      </UserInfo>
    </SharedWithUsers>
    <TaxCatchAll xmlns="1de48af8-621e-4375-8458-c9578e1376b2">
      <Value>329</Value>
    </TaxCatchAll>
    <c5ae34f9cfd04d1b93794e192cbd6d9b xmlns="fcddba5c-bf00-4655-a9c4-7de7c85a14ad">
      <Terms xmlns="http://schemas.microsoft.com/office/infopath/2007/PartnerControls">
        <TermInfo xmlns="http://schemas.microsoft.com/office/infopath/2007/PartnerControls">
          <TermName xmlns="http://schemas.microsoft.com/office/infopath/2007/PartnerControls">support and information</TermName>
          <TermId xmlns="http://schemas.microsoft.com/office/infopath/2007/PartnerControls">1a3a62f6-8a86-4add-9541-486bd34edf17</TermId>
        </TermInfo>
      </Terms>
    </c5ae34f9cfd04d1b93794e192cbd6d9b>
    <IconOverlay xmlns="http://schemas.microsoft.com/sharepoint/v4" xsi:nil="true"/>
  </documentManagement>
</p:properties>
</file>

<file path=customXml/itemProps1.xml><?xml version="1.0" encoding="utf-8"?>
<ds:datastoreItem xmlns:ds="http://schemas.openxmlformats.org/officeDocument/2006/customXml" ds:itemID="{03DB176F-4871-48EF-813F-7941CB22E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ddba5c-bf00-4655-a9c4-7de7c85a14ad"/>
    <ds:schemaRef ds:uri="1de48af8-621e-4375-8458-c9578e1376b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415EBF-E4E7-4690-A922-5BB554967A1C}">
  <ds:schemaRefs>
    <ds:schemaRef ds:uri="http://schemas.microsoft.com/sharepoint/v3/contenttype/forms"/>
  </ds:schemaRefs>
</ds:datastoreItem>
</file>

<file path=customXml/itemProps3.xml><?xml version="1.0" encoding="utf-8"?>
<ds:datastoreItem xmlns:ds="http://schemas.openxmlformats.org/officeDocument/2006/customXml" ds:itemID="{B3EB7030-0126-4853-92BC-01C528DC6F02}">
  <ds:schemaRefs>
    <ds:schemaRef ds:uri="1de48af8-621e-4375-8458-c9578e1376b2"/>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 ds:uri="http://www.w3.org/XML/1998/namespace"/>
    <ds:schemaRef ds:uri="http://purl.org/dc/elements/1.1/"/>
    <ds:schemaRef ds:uri="http://schemas.microsoft.com/office/infopath/2007/PartnerControls"/>
    <ds:schemaRef ds:uri="http://schemas.microsoft.com/sharepoint/v4"/>
    <ds:schemaRef ds:uri="fcddba5c-bf00-4655-a9c4-7de7c85a14ad"/>
  </ds:schemaRefs>
</ds:datastoreItem>
</file>

<file path=docProps/app.xml><?xml version="1.0" encoding="utf-8"?>
<Properties xmlns="http://schemas.openxmlformats.org/officeDocument/2006/extended-properties" xmlns:vt="http://schemas.openxmlformats.org/officeDocument/2006/docPropsVTypes">
  <Template>Office Theme</Template>
  <TotalTime>7137</TotalTime>
  <Words>1547</Words>
  <Application>Microsoft Office PowerPoint</Application>
  <PresentationFormat>Widescreen</PresentationFormat>
  <Paragraphs>267</Paragraphs>
  <Slides>22</Slides>
  <Notes>10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vt:lpstr>
      <vt:lpstr>Aptos Display</vt:lpstr>
      <vt:lpstr>Arial</vt:lpstr>
      <vt:lpstr>Calibri</vt:lpstr>
      <vt:lpstr>Symbol</vt:lpstr>
      <vt:lpstr>Wingdings</vt:lpstr>
      <vt:lpstr>Office Theme</vt:lpstr>
      <vt:lpstr>       Frailty   </vt:lpstr>
      <vt:lpstr>SHSCT - Demography </vt:lpstr>
      <vt:lpstr> What is Frailty? </vt:lpstr>
      <vt:lpstr>Prevalence of Frailty</vt:lpstr>
      <vt:lpstr>PowerPoint Presentation</vt:lpstr>
      <vt:lpstr>Frailty Syndromes</vt:lpstr>
      <vt:lpstr>PowerPoint Presentation</vt:lpstr>
      <vt:lpstr> </vt:lpstr>
      <vt:lpstr>Vision</vt:lpstr>
      <vt:lpstr>Education Roll Out</vt:lpstr>
      <vt:lpstr>Current Position in NI </vt:lpstr>
      <vt:lpstr>Outline of Workstreams to Deliver on Objectives </vt:lpstr>
      <vt:lpstr>Tier 1: All staff, general public etc...   </vt:lpstr>
      <vt:lpstr>Tier 2: Un- registered / Pre-reg staff &amp; students delivering indirect care to older adults   </vt:lpstr>
      <vt:lpstr>Tier 3: Registered staff delivering direct clinical care to older adults</vt:lpstr>
      <vt:lpstr>Stepping into their shoes</vt:lpstr>
      <vt:lpstr>Frailty  SHSCT</vt:lpstr>
      <vt:lpstr>CAWT Frailty Programme</vt:lpstr>
      <vt:lpstr>CAWT Frailty Programme</vt:lpstr>
      <vt:lpstr>AIPB Frailty Project</vt:lpstr>
      <vt:lpstr>Focus on Community</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Purpose and format of SNMiP forum powerpoint</dc:title>
  <dc:creator>Gareth Humphreys</dc:creator>
  <cp:lastModifiedBy>Vennard, Rachael</cp:lastModifiedBy>
  <cp:revision>23</cp:revision>
  <cp:lastPrinted>2025-10-08T07:37:43Z</cp:lastPrinted>
  <dcterms:created xsi:type="dcterms:W3CDTF">2025-05-25T12:04:57Z</dcterms:created>
  <dcterms:modified xsi:type="dcterms:W3CDTF">2025-11-17T14:34:27Z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a">
    <vt:lpwstr>329;#support and information|1a3a62f6-8a86-4add-9541-486bd34edf17</vt:lpwstr>
  </property>
  <property fmtid="{D5CDD505-2E9C-101B-9397-08002B2CF9AE}" pid="3" name="ContentTypeId">
    <vt:lpwstr>0x010100E51F9B97F7C8E745B177EC114776B444</vt:lpwstr>
  </property>
</Properties>
</file>