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3" r:id="rId2"/>
    <p:sldId id="295" r:id="rId3"/>
    <p:sldId id="260" r:id="rId4"/>
    <p:sldId id="307" r:id="rId5"/>
    <p:sldId id="296" r:id="rId6"/>
    <p:sldId id="311" r:id="rId7"/>
    <p:sldId id="322" r:id="rId8"/>
    <p:sldId id="323" r:id="rId9"/>
    <p:sldId id="308" r:id="rId10"/>
    <p:sldId id="310" r:id="rId11"/>
    <p:sldId id="318" r:id="rId12"/>
    <p:sldId id="320" r:id="rId13"/>
    <p:sldId id="319" r:id="rId14"/>
    <p:sldId id="321" r:id="rId15"/>
    <p:sldId id="314" r:id="rId16"/>
    <p:sldId id="302" r:id="rId17"/>
    <p:sldId id="306" r:id="rId18"/>
    <p:sldId id="305" r:id="rId19"/>
    <p:sldId id="303" r:id="rId20"/>
    <p:sldId id="315" r:id="rId21"/>
    <p:sldId id="316" r:id="rId22"/>
    <p:sldId id="317" r:id="rId23"/>
    <p:sldId id="284" r:id="rId24"/>
    <p:sldId id="298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01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10" autoAdjust="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38801-12C2-404D-9C8C-6CC93A08C52D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343A4-3AFB-4BB1-B675-2F301C34A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25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7B9AC6-E580-464B-9E48-3FBB04A4226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49467-5987-49CA-8468-990F5F3CD60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224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343A4-3AFB-4BB1-B675-2F301C34ACD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606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343A4-3AFB-4BB1-B675-2F301C34ACD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765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343A4-3AFB-4BB1-B675-2F301C34ACD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779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5861050"/>
            <a:ext cx="91440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5" name="Picture 11" descr="curves-blue-white bkg_siz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068638"/>
            <a:ext cx="2565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Logo &amp; Strapline Ar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81700"/>
            <a:ext cx="23764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200" y="2438400"/>
            <a:ext cx="6400800" cy="1752600"/>
          </a:xfrm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>
                <a:solidFill>
                  <a:srgbClr val="00B5CC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990600"/>
            <a:ext cx="7772400" cy="1143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927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6628">
        <p:sndAc>
          <p:endSnd/>
        </p:sndAc>
      </p:transition>
    </mc:Choice>
    <mc:Fallback xmlns="">
      <p:transition spd="slow" advClick="0" advTm="6628">
        <p:sndAc>
          <p:endSnd/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33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6628">
        <p:sndAc>
          <p:endSnd/>
        </p:sndAc>
      </p:transition>
    </mc:Choice>
    <mc:Fallback xmlns="">
      <p:transition spd="slow" advClick="0" advTm="6628">
        <p:sndAc>
          <p:endSnd/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9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6628">
        <p:sndAc>
          <p:endSnd/>
        </p:sndAc>
      </p:transition>
    </mc:Choice>
    <mc:Fallback xmlns="">
      <p:transition spd="slow" advClick="0" advTm="6628">
        <p:sndAc>
          <p:endSnd/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1" y="1447800"/>
            <a:ext cx="3666067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92135" y="1447800"/>
            <a:ext cx="3666067" cy="4876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6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07CFDF-F1E2-47E8-A194-A928A374759F}" type="slidenum">
              <a:rPr lang="en-US" sz="2400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6628">
        <p:sndAc>
          <p:endSnd/>
        </p:sndAc>
      </p:transition>
    </mc:Choice>
    <mc:Fallback xmlns="">
      <p:transition spd="slow" advClick="0" advTm="6628"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38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6628">
        <p:sndAc>
          <p:endSnd/>
        </p:sndAc>
      </p:transition>
    </mc:Choice>
    <mc:Fallback xmlns="">
      <p:transition spd="slow" advClick="0" advTm="6628">
        <p:sndAc>
          <p:endSnd/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308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6628">
        <p:sndAc>
          <p:endSnd/>
        </p:sndAc>
      </p:transition>
    </mc:Choice>
    <mc:Fallback xmlns="">
      <p:transition spd="slow" advClick="0" advTm="6628">
        <p:sndAc>
          <p:endSnd/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191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4191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6628">
        <p:sndAc>
          <p:endSnd/>
        </p:sndAc>
      </p:transition>
    </mc:Choice>
    <mc:Fallback xmlns="">
      <p:transition spd="slow" advClick="0" advTm="6628">
        <p:sndAc>
          <p:endSnd/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2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6628">
        <p:sndAc>
          <p:endSnd/>
        </p:sndAc>
      </p:transition>
    </mc:Choice>
    <mc:Fallback xmlns="">
      <p:transition spd="slow" advClick="0" advTm="6628">
        <p:sndAc>
          <p:endSnd/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48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6628">
        <p:sndAc>
          <p:endSnd/>
        </p:sndAc>
      </p:transition>
    </mc:Choice>
    <mc:Fallback xmlns="">
      <p:transition spd="slow" advClick="0" advTm="6628">
        <p:sndAc>
          <p:endSnd/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5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6628">
        <p:sndAc>
          <p:endSnd/>
        </p:sndAc>
      </p:transition>
    </mc:Choice>
    <mc:Fallback xmlns="">
      <p:transition spd="slow" advClick="0" advTm="6628">
        <p:sndAc>
          <p:endSnd/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930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6628">
        <p:sndAc>
          <p:endSnd/>
        </p:sndAc>
      </p:transition>
    </mc:Choice>
    <mc:Fallback xmlns="">
      <p:transition spd="slow" advClick="0" advTm="6628">
        <p:sndAc>
          <p:endSnd/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175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6628">
        <p:sndAc>
          <p:endSnd/>
        </p:sndAc>
      </p:transition>
    </mc:Choice>
    <mc:Fallback xmlns="">
      <p:transition spd="slow" advClick="0" advTm="6628">
        <p:sndAc>
          <p:endSnd/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3"/>
          <p:cNvSpPr>
            <a:spLocks/>
          </p:cNvSpPr>
          <p:nvPr/>
        </p:nvSpPr>
        <p:spPr bwMode="auto">
          <a:xfrm>
            <a:off x="0" y="228600"/>
            <a:ext cx="8410575" cy="66182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027" name="Picture 4" descr="BHSCTmainlogo_purple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30480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53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031" name="Picture 10" descr="curves-white bkg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2919413"/>
            <a:ext cx="2651125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SHSCTmain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49950"/>
            <a:ext cx="33115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9266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9000" advClick="0" advTm="6628">
        <p:sndAc>
          <p:endSnd/>
        </p:sndAc>
      </p:transition>
    </mc:Choice>
    <mc:Fallback xmlns="">
      <p:transition spd="slow" advClick="0" advTm="6628">
        <p:sndAc>
          <p:endSnd/>
        </p:sndAc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A8CA"/>
        </a:buClr>
        <a:buSzPct val="65000"/>
        <a:buFont typeface="Wingdings" pitchFamily="2" charset="2"/>
        <a:buChar char="l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Majella.connolly\Local Settings\Temporary Internet Files\Content.IE5\353RSIIX\MP900423035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2000"/>
                    </a14:imgEffect>
                    <a14:imgEffect>
                      <a14:brightnessContrast bright="26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2664296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900" b="1" dirty="0" smtClean="0">
                <a:solidFill>
                  <a:srgbClr val="00B0F0"/>
                </a:solidFill>
              </a:rPr>
              <a:t/>
            </a:r>
            <a:br>
              <a:rPr lang="en-GB" sz="4900" b="1" dirty="0" smtClean="0">
                <a:solidFill>
                  <a:srgbClr val="00B0F0"/>
                </a:solidFill>
              </a:rPr>
            </a:br>
            <a:r>
              <a:rPr lang="en-GB" sz="4900" b="1" dirty="0" smtClean="0">
                <a:solidFill>
                  <a:srgbClr val="00B0F0"/>
                </a:solidFill>
              </a:rPr>
              <a:t/>
            </a:r>
            <a:br>
              <a:rPr lang="en-GB" sz="4900" b="1" dirty="0" smtClean="0">
                <a:solidFill>
                  <a:srgbClr val="00B0F0"/>
                </a:solidFill>
              </a:rPr>
            </a:br>
            <a:r>
              <a:rPr lang="en-GB" sz="4900" b="1" dirty="0" smtClean="0">
                <a:solidFill>
                  <a:srgbClr val="00B0F0"/>
                </a:solidFill>
              </a:rPr>
              <a:t> </a:t>
            </a:r>
            <a:br>
              <a:rPr lang="en-GB" sz="4900" b="1" dirty="0" smtClean="0">
                <a:solidFill>
                  <a:srgbClr val="00B0F0"/>
                </a:solidFill>
              </a:rPr>
            </a:br>
            <a:r>
              <a:rPr lang="en-GB" sz="4900" b="1" dirty="0" smtClean="0">
                <a:solidFill>
                  <a:srgbClr val="00B0F0"/>
                </a:solidFill>
              </a:rPr>
              <a:t>  </a:t>
            </a:r>
            <a:r>
              <a:rPr lang="en-GB" sz="5300" b="1" dirty="0" smtClean="0">
                <a:solidFill>
                  <a:srgbClr val="00B0F0"/>
                </a:solidFill>
              </a:rPr>
              <a:t>The Infant </a:t>
            </a:r>
            <a:r>
              <a:rPr lang="en-GB" sz="5300" b="1" dirty="0" smtClean="0">
                <a:solidFill>
                  <a:srgbClr val="00B0F0"/>
                </a:solidFill>
              </a:rPr>
              <a:t>Mental </a:t>
            </a:r>
            <a:r>
              <a:rPr lang="en-GB" sz="5300" b="1" dirty="0" smtClean="0">
                <a:solidFill>
                  <a:srgbClr val="00B0F0"/>
                </a:solidFill>
              </a:rPr>
              <a:t>Health Project in SHSCT</a:t>
            </a:r>
            <a:r>
              <a:rPr lang="en-GB" sz="5300" b="1" dirty="0" smtClean="0">
                <a:solidFill>
                  <a:srgbClr val="0070C0"/>
                </a:solidFill>
              </a:rPr>
              <a:t/>
            </a:r>
            <a:br>
              <a:rPr lang="en-GB" sz="5300" b="1" dirty="0" smtClean="0">
                <a:solidFill>
                  <a:srgbClr val="0070C0"/>
                </a:solidFill>
              </a:rPr>
            </a:br>
            <a:r>
              <a:rPr lang="en-GB" sz="5300" b="1" dirty="0" smtClean="0">
                <a:solidFill>
                  <a:srgbClr val="0070C0"/>
                </a:solidFill>
              </a:rPr>
              <a:t/>
            </a:r>
            <a:br>
              <a:rPr lang="en-GB" sz="5300" b="1" dirty="0" smtClean="0">
                <a:solidFill>
                  <a:srgbClr val="0070C0"/>
                </a:solidFill>
              </a:rPr>
            </a:br>
            <a:r>
              <a:rPr lang="en-GB" sz="5300" dirty="0" smtClean="0">
                <a:solidFill>
                  <a:srgbClr val="00B0F0"/>
                </a:solidFill>
              </a:rPr>
              <a:t>i-CAMHS </a:t>
            </a: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/>
            </a:r>
            <a:br>
              <a:rPr lang="en-GB" sz="4000" b="1" dirty="0" smtClean="0"/>
            </a:br>
            <a:endParaRPr lang="en-GB" sz="67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933056"/>
            <a:ext cx="8534400" cy="2251074"/>
          </a:xfrm>
        </p:spPr>
        <p:txBody>
          <a:bodyPr/>
          <a:lstStyle/>
          <a:p>
            <a:pPr marL="0" indent="0" algn="ctr">
              <a:buNone/>
            </a:pPr>
            <a:endParaRPr lang="en-GB" sz="1600" dirty="0" smtClean="0"/>
          </a:p>
          <a:p>
            <a:pPr marL="0" indent="0" algn="ctr">
              <a:buNone/>
            </a:pPr>
            <a:endParaRPr lang="en-GB" sz="1600" dirty="0"/>
          </a:p>
          <a:p>
            <a:pPr marL="0" indent="0" algn="ctr">
              <a:buNone/>
            </a:pPr>
            <a:r>
              <a:rPr lang="en-GB" sz="1600" b="1" dirty="0" smtClean="0"/>
              <a:t>Majella Connolly </a:t>
            </a:r>
          </a:p>
          <a:p>
            <a:pPr marL="0" indent="0" algn="ctr">
              <a:buNone/>
            </a:pPr>
            <a:r>
              <a:rPr lang="en-GB" sz="1600" b="1" dirty="0" smtClean="0"/>
              <a:t>Infant Mental Health Practitioner, Team Leader, i-CAMHS</a:t>
            </a:r>
          </a:p>
          <a:p>
            <a:pPr marL="0" indent="0" algn="ctr">
              <a:buNone/>
            </a:pPr>
            <a:r>
              <a:rPr lang="en-GB" sz="1600" b="1" dirty="0" smtClean="0"/>
              <a:t>23 04 2020</a:t>
            </a:r>
            <a:endParaRPr lang="en-GB" sz="1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4" y="5510261"/>
            <a:ext cx="3487217" cy="13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leanne.barry\AppData\Local\Microsoft\Windows\Temporary Internet Files\Content.Outlook\MJV09699\CAMHS L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597001"/>
            <a:ext cx="2691354" cy="1174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leanne.barry\AppData\Local\Microsoft\Windows\Temporary Internet Files\Content.Outlook\MJV09699\CAMHS L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072" y="5700370"/>
            <a:ext cx="2691354" cy="1174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99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5947">
        <p:sndAc>
          <p:endSnd/>
        </p:sndAc>
      </p:transition>
    </mc:Choice>
    <mc:Fallback xmlns="">
      <p:transition spd="slow" advClick="0" advTm="5947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Violence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Majella.connolly\Local Settings\Temporary Internet Files\Content.IE5\14CBC3FB\MC90023244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550" y="1340768"/>
            <a:ext cx="605481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2" y="5563442"/>
            <a:ext cx="3487217" cy="13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01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3950">
        <p:sndAc>
          <p:endSnd/>
        </p:sndAc>
      </p:transition>
    </mc:Choice>
    <mc:Fallback xmlns="">
      <p:transition spd="slow" advClick="0" advTm="395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Mental Health Issues  Later on in Life</a:t>
            </a:r>
            <a:endParaRPr lang="en-GB" b="1" dirty="0">
              <a:solidFill>
                <a:srgbClr val="00B0F0"/>
              </a:solidFill>
            </a:endParaRPr>
          </a:p>
        </p:txBody>
      </p:sp>
      <p:pic>
        <p:nvPicPr>
          <p:cNvPr id="3082" name="Picture 10" descr="C:\Documents and Settings\Majella.connolly\Local Settings\Temporary Internet Files\Content.IE5\C585JYKM\MP90028991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40060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95" y="5476153"/>
            <a:ext cx="3487217" cy="13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22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4038">
        <p:sndAc>
          <p:endSnd/>
        </p:sndAc>
      </p:transition>
    </mc:Choice>
    <mc:Fallback xmlns="">
      <p:transition spd="slow" advClick="0" advTm="4038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Drinking </a:t>
            </a:r>
            <a:r>
              <a:rPr lang="en-GB" dirty="0">
                <a:solidFill>
                  <a:srgbClr val="00B0F0"/>
                </a:solidFill>
              </a:rPr>
              <a:t>alcohol in pregnancy can </a:t>
            </a:r>
            <a:r>
              <a:rPr lang="en-GB" dirty="0" smtClean="0">
                <a:solidFill>
                  <a:srgbClr val="00B0F0"/>
                </a:solidFill>
              </a:rPr>
              <a:t>cause: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2400" dirty="0" smtClean="0"/>
              <a:t>Foetal Alcohol Syndrome</a:t>
            </a:r>
          </a:p>
          <a:p>
            <a:pPr algn="ctr"/>
            <a:endParaRPr lang="en-GB" sz="2400" dirty="0"/>
          </a:p>
          <a:p>
            <a:pPr marL="0" indent="0" algn="ctr">
              <a:buNone/>
            </a:pPr>
            <a:r>
              <a:rPr lang="en-GB" sz="2400" dirty="0" smtClean="0"/>
              <a:t>Foetal Alcohol Spectrum Disorder</a:t>
            </a:r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dirty="0" smtClean="0"/>
              <a:t>         </a:t>
            </a:r>
            <a:r>
              <a:rPr lang="en-GB" sz="2400" u="sng" dirty="0" smtClean="0"/>
              <a:t>Which are both lifelong</a:t>
            </a:r>
            <a:endParaRPr lang="en-GB" sz="2400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2" y="5510261"/>
            <a:ext cx="3487217" cy="13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7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5915">
        <p:sndAc>
          <p:endSnd/>
        </p:sndAc>
      </p:transition>
    </mc:Choice>
    <mc:Fallback xmlns="">
      <p:transition spd="slow" advClick="0" advTm="5915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thumb/7/72/Photo_of_baby_with_FAS.jpg/220px-Photo_of_baby_with_F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63" y="1306755"/>
            <a:ext cx="573703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2" y="5563442"/>
            <a:ext cx="3487217" cy="13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13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5933">
        <p:sndAc>
          <p:endSnd/>
        </p:sndAc>
      </p:transition>
    </mc:Choice>
    <mc:Fallback xmlns="">
      <p:transition spd="slow" advClick="0" advTm="5933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534400" cy="65527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Foetal Alcohol Syndrome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Foetal Alcohol Spectrum Disorder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Both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 </a:t>
            </a:r>
            <a: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Preventable;</a:t>
            </a:r>
          </a:p>
          <a:p>
            <a:pPr marL="0" indent="0" algn="ctr">
              <a:buNone/>
            </a:pPr>
            <a:endParaRPr lang="en-GB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avoiding alcohol in pregnancy</a:t>
            </a:r>
            <a:endParaRPr lang="en-GB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2" y="5510261"/>
            <a:ext cx="3487217" cy="13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00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6033">
        <p:sndAc>
          <p:endSnd/>
        </p:sndAc>
      </p:transition>
    </mc:Choice>
    <mc:Fallback xmlns="">
      <p:transition spd="slow" advClick="0" advTm="6033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91264" cy="4392488"/>
          </a:xfrm>
        </p:spPr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400" i="1" dirty="0" smtClean="0"/>
              <a:t>“What happens in the early years can affect the course of development across the lifespan”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1600" dirty="0" smtClean="0"/>
              <a:t>Deborah </a:t>
            </a:r>
            <a:r>
              <a:rPr lang="en-GB" sz="1600" dirty="0" err="1" smtClean="0"/>
              <a:t>Weatherston</a:t>
            </a:r>
            <a:r>
              <a:rPr lang="en-GB" sz="1600" dirty="0" smtClean="0"/>
              <a:t> WAIMH</a:t>
            </a:r>
            <a:endParaRPr lang="en-GB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0789"/>
            <a:ext cx="3487217" cy="13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4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6175">
        <p:sndAc>
          <p:endSnd/>
        </p:sndAc>
      </p:transition>
    </mc:Choice>
    <mc:Fallback xmlns="">
      <p:transition spd="slow" advClick="0" advTm="6175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33238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rgbClr val="00B0F0"/>
                </a:solidFill>
              </a:rPr>
              <a:t>How You Can Promote Your Baby/Child’s  Mental Health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700" b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700" b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2700" b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700" b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2700" b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700" b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dirty="0"/>
              <a:t> 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534400" cy="3810842"/>
          </a:xfrm>
        </p:spPr>
        <p:txBody>
          <a:bodyPr/>
          <a:lstStyle/>
          <a:p>
            <a:r>
              <a:rPr lang="en-GB" sz="2400" dirty="0" smtClean="0"/>
              <a:t>Avoid alcohol and drug substances in pregnancy</a:t>
            </a:r>
          </a:p>
          <a:p>
            <a:endParaRPr lang="en-GB" sz="2400" dirty="0"/>
          </a:p>
          <a:p>
            <a:r>
              <a:rPr lang="en-GB" sz="2400" dirty="0" smtClean="0"/>
              <a:t>Look at, smile at, talk calmly to, sing and read to your baby/ child everyday</a:t>
            </a:r>
          </a:p>
          <a:p>
            <a:endParaRPr lang="en-GB" sz="2400" dirty="0" smtClean="0"/>
          </a:p>
          <a:p>
            <a:r>
              <a:rPr lang="en-GB" sz="2400" dirty="0" smtClean="0"/>
              <a:t>Set aside time to play with your child everyday</a:t>
            </a:r>
          </a:p>
          <a:p>
            <a:endParaRPr lang="en-GB" sz="2400" dirty="0"/>
          </a:p>
          <a:p>
            <a:r>
              <a:rPr lang="en-GB" sz="2400" dirty="0" smtClean="0"/>
              <a:t>Hold, cuddle, gently rock, stroke, encourage skin to skin contact, soothe and comfort your baby/child everyday</a:t>
            </a:r>
          </a:p>
          <a:p>
            <a:endParaRPr lang="en-GB" sz="2400" dirty="0"/>
          </a:p>
          <a:p>
            <a:endParaRPr lang="en-GB" sz="2400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2" y="5805265"/>
            <a:ext cx="3487217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66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10769">
        <p:sndAc>
          <p:endSnd/>
        </p:sndAc>
      </p:transition>
    </mc:Choice>
    <mc:Fallback xmlns="">
      <p:transition spd="slow" advClick="0" advTm="10769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Majella.connolly\AppData\Local\Microsoft\Windows\Temporary Internet Files\Content.IE5\AAO4OG0L\MP90040714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59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3060">
        <p:sndAc>
          <p:endSnd/>
        </p:sndAc>
      </p:transition>
    </mc:Choice>
    <mc:Fallback xmlns="">
      <p:transition spd="slow" advClick="0" advTm="306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jella.connolly\AppData\Local\Microsoft\Windows\Temporary Internet Files\Content.IE5\GZNNK793\MP9004424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639" y="0"/>
            <a:ext cx="47087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jella.connolly\AppData\Local\Microsoft\Windows\Temporary Internet Files\Content.IE5\GZNNK793\MP9004424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8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2956">
        <p:sndAc>
          <p:endSnd/>
        </p:sndAc>
      </p:transition>
    </mc:Choice>
    <mc:Fallback xmlns="">
      <p:transition spd="slow" advClick="0" advTm="2956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ajella.connolly\AppData\Local\Microsoft\Windows\Temporary Internet Files\Content.IE5\Z12117KF\MP9004484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83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2905">
        <p:sndAc>
          <p:endSnd/>
        </p:sndAc>
      </p:transition>
    </mc:Choice>
    <mc:Fallback xmlns="">
      <p:transition spd="slow" advClick="0" advTm="2905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What is Infant Mental Health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2400" dirty="0" smtClean="0"/>
              <a:t>Infant </a:t>
            </a:r>
            <a:r>
              <a:rPr lang="en-GB" sz="2400" dirty="0"/>
              <a:t>mental health refers to the social</a:t>
            </a:r>
            <a:r>
              <a:rPr lang="en-GB" sz="2400" dirty="0" smtClean="0"/>
              <a:t>,</a:t>
            </a:r>
          </a:p>
          <a:p>
            <a:pPr marL="0" indent="0" algn="ctr">
              <a:buNone/>
            </a:pPr>
            <a:r>
              <a:rPr lang="en-GB" sz="2400" dirty="0" smtClean="0"/>
              <a:t> </a:t>
            </a:r>
            <a:r>
              <a:rPr lang="en-GB" sz="2400" dirty="0"/>
              <a:t>emotional and intellectual well- being </a:t>
            </a:r>
            <a:r>
              <a:rPr lang="en-GB" sz="2400" dirty="0" smtClean="0"/>
              <a:t>of</a:t>
            </a:r>
          </a:p>
          <a:p>
            <a:pPr marL="0" indent="0" algn="ctr">
              <a:buNone/>
            </a:pPr>
            <a:r>
              <a:rPr lang="en-GB" sz="2400" dirty="0" smtClean="0"/>
              <a:t> </a:t>
            </a:r>
            <a:r>
              <a:rPr lang="en-GB" sz="2400" dirty="0"/>
              <a:t>children </a:t>
            </a:r>
            <a:r>
              <a:rPr lang="en-GB" sz="2400" dirty="0" smtClean="0"/>
              <a:t>0-3years  </a:t>
            </a:r>
            <a:r>
              <a:rPr lang="en-GB" sz="2400" dirty="0"/>
              <a:t>in terms of their relationship with their parents/primary carers </a:t>
            </a:r>
            <a:r>
              <a:rPr lang="en-GB" sz="2400" dirty="0" smtClean="0"/>
              <a:t>and the caregiving experiences received in the family home</a:t>
            </a:r>
            <a:endParaRPr lang="en-GB" sz="2400" dirty="0"/>
          </a:p>
          <a:p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" y="5463659"/>
            <a:ext cx="348773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0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5747">
        <p:sndAc>
          <p:endSnd/>
        </p:sndAc>
      </p:transition>
    </mc:Choice>
    <mc:Fallback xmlns="">
      <p:transition spd="slow" advClick="0" advTm="5747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534400" cy="5382344"/>
          </a:xfrm>
        </p:spPr>
        <p:txBody>
          <a:bodyPr/>
          <a:lstStyle/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r>
              <a:rPr lang="en-GB" sz="2400" dirty="0" smtClean="0"/>
              <a:t>There </a:t>
            </a:r>
            <a:r>
              <a:rPr lang="en-GB" sz="2400" dirty="0" smtClean="0"/>
              <a:t>is </a:t>
            </a:r>
            <a:r>
              <a:rPr lang="en-GB" sz="2400" dirty="0"/>
              <a:t>a huge </a:t>
            </a:r>
            <a:r>
              <a:rPr lang="en-GB" sz="2400" dirty="0" smtClean="0"/>
              <a:t>volume </a:t>
            </a:r>
            <a:r>
              <a:rPr lang="en-GB" sz="2400" dirty="0"/>
              <a:t>of </a:t>
            </a:r>
            <a:r>
              <a:rPr lang="en-GB" sz="2400" dirty="0" smtClean="0"/>
              <a:t>research</a:t>
            </a:r>
          </a:p>
          <a:p>
            <a:pPr marL="0" indent="0" algn="ctr">
              <a:buNone/>
            </a:pPr>
            <a:r>
              <a:rPr lang="en-GB" sz="2400" dirty="0" smtClean="0"/>
              <a:t> </a:t>
            </a:r>
          </a:p>
          <a:p>
            <a:pPr marL="0" indent="0" algn="ctr">
              <a:buNone/>
            </a:pPr>
            <a:r>
              <a:rPr lang="en-GB" sz="2400" dirty="0" smtClean="0"/>
              <a:t>to </a:t>
            </a:r>
            <a:r>
              <a:rPr lang="en-GB" sz="2400" dirty="0"/>
              <a:t>highlight </a:t>
            </a:r>
            <a:endParaRPr lang="en-GB" sz="2400" dirty="0" smtClean="0"/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r>
              <a:rPr lang="en-GB" sz="2400" dirty="0" smtClean="0"/>
              <a:t>the </a:t>
            </a:r>
            <a:r>
              <a:rPr lang="en-GB" sz="2400" dirty="0"/>
              <a:t>importance of </a:t>
            </a:r>
            <a:endParaRPr lang="en-GB" sz="2400" dirty="0" smtClean="0"/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r>
              <a:rPr lang="en-GB" sz="2400" dirty="0"/>
              <a:t>b</a:t>
            </a:r>
            <a:r>
              <a:rPr lang="en-GB" sz="2400" dirty="0" smtClean="0"/>
              <a:t>onding with your baby </a:t>
            </a:r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r>
              <a:rPr lang="en-GB" sz="2400" dirty="0" smtClean="0"/>
              <a:t>in the early years.</a:t>
            </a:r>
            <a:endParaRPr lang="en-GB" sz="2400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2" y="5563443"/>
            <a:ext cx="3487217" cy="129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80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4978">
        <p:sndAc>
          <p:endSnd/>
        </p:sndAc>
      </p:transition>
    </mc:Choice>
    <mc:Fallback xmlns="">
      <p:transition spd="slow" advClick="0" advTm="4978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 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2400" dirty="0" smtClean="0"/>
              <a:t>However, for numerous </a:t>
            </a:r>
            <a:r>
              <a:rPr lang="en-GB" sz="2400" dirty="0" smtClean="0"/>
              <a:t>reasons</a:t>
            </a:r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r>
              <a:rPr lang="en-GB" sz="2400" dirty="0" smtClean="0"/>
              <a:t>Sometimes,</a:t>
            </a:r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r>
              <a:rPr lang="en-GB" sz="2400" dirty="0" smtClean="0"/>
              <a:t> love can take time to grow.</a:t>
            </a:r>
            <a:endParaRPr lang="en-GB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2" y="5508693"/>
            <a:ext cx="3487217" cy="13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56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5243">
        <p:sndAc>
          <p:endSnd/>
        </p:sndAc>
      </p:transition>
    </mc:Choice>
    <mc:Fallback xmlns="">
      <p:transition spd="slow" advClick="0" advTm="5243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That is okay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 smtClean="0"/>
          </a:p>
          <a:p>
            <a:r>
              <a:rPr lang="en-GB" sz="2400" dirty="0" smtClean="0"/>
              <a:t>There is support available to help you with your developing relationship with your baby/child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Talk to your professional for advice and  support and request onward referral to i-CAMHS if you feel additional help is required</a:t>
            </a:r>
            <a:endParaRPr lang="en-GB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" y="5510261"/>
            <a:ext cx="3487217" cy="13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25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6334">
        <p:sndAc>
          <p:endSnd/>
        </p:sndAc>
      </p:transition>
    </mc:Choice>
    <mc:Fallback xmlns="">
      <p:transition spd="slow" advClick="0" advTm="6334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04435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Intervention Offered at i-CAMHS:</a:t>
            </a:r>
            <a:endParaRPr lang="en-GB" sz="4000" b="1" dirty="0" smtClean="0">
              <a:solidFill>
                <a:srgbClr val="00B0F0"/>
              </a:solidFill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473427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GB" sz="4500" dirty="0" smtClean="0"/>
          </a:p>
          <a:p>
            <a:r>
              <a:rPr lang="en-GB" sz="6000" dirty="0" smtClean="0"/>
              <a:t>1:1 support in a central locality at a time that is suitable for you</a:t>
            </a:r>
          </a:p>
          <a:p>
            <a:endParaRPr lang="en-GB" sz="6000" dirty="0"/>
          </a:p>
          <a:p>
            <a:pPr lvl="0"/>
            <a:r>
              <a:rPr lang="en-GB" sz="6000" dirty="0">
                <a:solidFill>
                  <a:srgbClr val="000000"/>
                </a:solidFill>
              </a:rPr>
              <a:t>Parenting advice and support delivered in a sensitive, empathetic, non judgemental  manner </a:t>
            </a:r>
            <a:endParaRPr lang="en-GB" sz="6000" dirty="0" smtClean="0">
              <a:solidFill>
                <a:srgbClr val="000000"/>
              </a:solidFill>
            </a:endParaRPr>
          </a:p>
          <a:p>
            <a:pPr lvl="0"/>
            <a:endParaRPr lang="en-GB" sz="6000" dirty="0">
              <a:solidFill>
                <a:srgbClr val="000000"/>
              </a:solidFill>
            </a:endParaRPr>
          </a:p>
          <a:p>
            <a:pPr lvl="0"/>
            <a:r>
              <a:rPr lang="en-GB" sz="6000" dirty="0" smtClean="0"/>
              <a:t>Systemic &amp; Psychoanalytical practice</a:t>
            </a:r>
          </a:p>
          <a:p>
            <a:pPr lvl="0"/>
            <a:endParaRPr lang="en-GB" sz="6000" dirty="0"/>
          </a:p>
          <a:p>
            <a:r>
              <a:rPr lang="en-GB" sz="6000" dirty="0"/>
              <a:t>Trauma support and interventions particular around the delivery of your </a:t>
            </a:r>
            <a:r>
              <a:rPr lang="en-GB" sz="6000" dirty="0" smtClean="0"/>
              <a:t>baby</a:t>
            </a:r>
          </a:p>
          <a:p>
            <a:endParaRPr lang="en-GB" sz="6000" dirty="0" smtClean="0"/>
          </a:p>
          <a:p>
            <a:r>
              <a:rPr lang="en-GB" sz="6000" dirty="0" smtClean="0"/>
              <a:t>Video Interaction Guidance (VIG) used as a therapeutic tool (with your consent)</a:t>
            </a:r>
          </a:p>
          <a:p>
            <a:endParaRPr lang="en-GB" sz="6000" dirty="0" smtClean="0"/>
          </a:p>
          <a:p>
            <a:r>
              <a:rPr lang="en-GB" sz="6000" dirty="0" smtClean="0"/>
              <a:t>Cognitive </a:t>
            </a:r>
            <a:r>
              <a:rPr lang="en-GB" sz="6000" dirty="0" smtClean="0"/>
              <a:t>methods and psychoeducation about your child</a:t>
            </a:r>
            <a:endParaRPr lang="en-GB" sz="6000" dirty="0" smtClean="0"/>
          </a:p>
          <a:p>
            <a:endParaRPr lang="en-GB" sz="4300" dirty="0"/>
          </a:p>
          <a:p>
            <a:endParaRPr lang="en-GB" sz="3100" dirty="0" smtClean="0"/>
          </a:p>
          <a:p>
            <a:endParaRPr lang="en-GB" sz="3100" dirty="0"/>
          </a:p>
          <a:p>
            <a:pPr marL="0" indent="0">
              <a:buNone/>
            </a:pPr>
            <a:endParaRPr lang="en-GB" sz="3100" dirty="0" smtClean="0"/>
          </a:p>
          <a:p>
            <a:endParaRPr lang="en-GB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2" y="5510261"/>
            <a:ext cx="3487217" cy="13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66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8994">
        <p:sndAc>
          <p:endSnd/>
        </p:sndAc>
      </p:transition>
    </mc:Choice>
    <mc:Fallback xmlns="">
      <p:transition spd="slow" advClick="0" advTm="8994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Promoting the Parent Child Relationship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416824" cy="4322440"/>
          </a:xfrm>
        </p:spPr>
        <p:txBody>
          <a:bodyPr/>
          <a:lstStyle/>
          <a:p>
            <a:pPr marL="0" indent="0" algn="ctr">
              <a:buNone/>
            </a:pPr>
            <a:endParaRPr lang="en-GB" sz="2400" i="1" dirty="0" smtClean="0"/>
          </a:p>
          <a:p>
            <a:pPr marL="0" indent="0" algn="ctr">
              <a:buNone/>
            </a:pPr>
            <a:endParaRPr lang="en-GB" sz="2400" i="1" dirty="0"/>
          </a:p>
          <a:p>
            <a:pPr marL="0" indent="0" algn="ctr">
              <a:buNone/>
            </a:pPr>
            <a:r>
              <a:rPr lang="en-GB" sz="2400" i="1" dirty="0" smtClean="0"/>
              <a:t>“</a:t>
            </a:r>
            <a:r>
              <a:rPr lang="en-GB" sz="2400" i="1" dirty="0"/>
              <a:t>Helping parents understand and respond to their infant’s unique way of communicating is probably the most important intervention to the infant’s development of a secure attachment.” </a:t>
            </a:r>
            <a:endParaRPr lang="en-GB" sz="2400" i="1" dirty="0" smtClean="0"/>
          </a:p>
          <a:p>
            <a:pPr marL="0" indent="0">
              <a:buNone/>
            </a:pPr>
            <a:r>
              <a:rPr lang="en-GB" sz="2400" i="1" dirty="0"/>
              <a:t/>
            </a:r>
            <a:br>
              <a:rPr lang="en-GB" sz="2400" i="1" dirty="0"/>
            </a:br>
            <a:r>
              <a:rPr lang="en-GB" sz="2400" i="1" dirty="0"/>
              <a:t>P. </a:t>
            </a:r>
            <a:r>
              <a:rPr lang="en-GB" sz="2400" i="1" dirty="0" err="1"/>
              <a:t>Svanberg</a:t>
            </a:r>
            <a:r>
              <a:rPr lang="en-GB" sz="2400" i="1" dirty="0"/>
              <a:t> 2002</a:t>
            </a:r>
            <a:endParaRPr lang="en-GB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" y="5438212"/>
            <a:ext cx="3487217" cy="13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58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8132">
        <p:sndAc>
          <p:endSnd/>
        </p:sndAc>
      </p:transition>
    </mc:Choice>
    <mc:Fallback xmlns="">
      <p:transition spd="slow" advClick="0" advTm="8132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3842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10147">
        <p:sndAc>
          <p:endSnd/>
        </p:sndAc>
      </p:transition>
    </mc:Choice>
    <mc:Fallback xmlns="">
      <p:transition spd="slow" advClick="0" advTm="10147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>
          <a:xfrm>
            <a:off x="98145" y="332656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The Growing Evidence</a:t>
            </a:r>
            <a:endParaRPr lang="en-GB" b="1" dirty="0" smtClean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981075"/>
            <a:ext cx="8424936" cy="5876925"/>
          </a:xfrm>
        </p:spPr>
        <p:txBody>
          <a:bodyPr>
            <a:normAutofit/>
          </a:bodyPr>
          <a:lstStyle/>
          <a:p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There is a huge evidence base in support of the importance of parents/main carers promoting their infant’s mental health for example: 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Attachment research</a:t>
            </a:r>
          </a:p>
          <a:p>
            <a:endParaRPr lang="en-GB" sz="2400" dirty="0" smtClean="0"/>
          </a:p>
          <a:p>
            <a:r>
              <a:rPr lang="en-GB" sz="2400" dirty="0" smtClean="0"/>
              <a:t>Child development research</a:t>
            </a:r>
          </a:p>
          <a:p>
            <a:endParaRPr lang="en-GB" sz="2400" dirty="0" smtClean="0"/>
          </a:p>
          <a:p>
            <a:r>
              <a:rPr lang="en-GB" sz="2400" dirty="0" smtClean="0"/>
              <a:t>Neuroscience research </a:t>
            </a:r>
          </a:p>
          <a:p>
            <a:pPr>
              <a:buFont typeface="Arial" charset="0"/>
              <a:buNone/>
            </a:pPr>
            <a:r>
              <a:rPr lang="en-GB" sz="2800" dirty="0" smtClean="0"/>
              <a:t> 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pPr>
              <a:buFont typeface="Arial" charset="0"/>
              <a:buNone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0213"/>
            <a:ext cx="348773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87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241">
        <p:sndAc>
          <p:endSnd/>
        </p:sndAc>
      </p:transition>
    </mc:Choice>
    <mc:Fallback xmlns="">
      <p:transition spd="slow" advClick="0" advTm="9241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543684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B0F0"/>
                </a:solidFill>
              </a:rPr>
              <a:t>Why is your baby’s mental health &amp; emotional well being so important?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2" y="5510261"/>
            <a:ext cx="3487217" cy="13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43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3875">
        <p:sndAc>
          <p:endSnd/>
        </p:sndAc>
      </p:transition>
    </mc:Choice>
    <mc:Fallback xmlns="">
      <p:transition spd="slow" advClick="0" advTm="3875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i="1" dirty="0" smtClean="0"/>
              <a:t>“ The period between pregnancy and 3 years is increasingly</a:t>
            </a:r>
          </a:p>
          <a:p>
            <a:pPr marL="0" indent="0" algn="ctr">
              <a:buNone/>
            </a:pPr>
            <a:r>
              <a:rPr lang="en-GB" sz="2400" i="1" dirty="0" smtClean="0"/>
              <a:t> seen as a critical period in shaping children’s life chances,</a:t>
            </a:r>
          </a:p>
          <a:p>
            <a:pPr marL="0" indent="0" algn="ctr">
              <a:buNone/>
            </a:pPr>
            <a:r>
              <a:rPr lang="en-GB" sz="2400" i="1" dirty="0" smtClean="0"/>
              <a:t> based on evidence of brain formation, communication and</a:t>
            </a:r>
          </a:p>
          <a:p>
            <a:pPr marL="0" indent="0" algn="ctr">
              <a:buNone/>
            </a:pPr>
            <a:r>
              <a:rPr lang="en-GB" sz="2400" i="1" dirty="0" smtClean="0"/>
              <a:t> language development and the impact of relationships</a:t>
            </a:r>
          </a:p>
          <a:p>
            <a:pPr marL="0" indent="0" algn="ctr">
              <a:buNone/>
            </a:pPr>
            <a:r>
              <a:rPr lang="en-GB" sz="2400" i="1" dirty="0" smtClean="0"/>
              <a:t> formed during this period on mental health” </a:t>
            </a:r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i="1" dirty="0" smtClean="0"/>
              <a:t>“It is also a crucial time to intervene”</a:t>
            </a:r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1600" dirty="0" smtClean="0"/>
              <a:t>Early Years Framework 2008 </a:t>
            </a:r>
            <a:endParaRPr lang="en-GB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6" y="5476153"/>
            <a:ext cx="3487217" cy="13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35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10870">
        <p:sndAc>
          <p:endSnd/>
        </p:sndAc>
      </p:transition>
    </mc:Choice>
    <mc:Fallback xmlns="">
      <p:transition spd="slow" advClick="0" advTm="1087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5148808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B0F0"/>
                </a:solidFill>
              </a:rPr>
              <a:t>Promoting your infant’s mental health can …….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2" y="5468692"/>
            <a:ext cx="3487217" cy="13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55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4217">
        <p:sndAc>
          <p:endSnd/>
        </p:sndAc>
      </p:transition>
    </mc:Choice>
    <mc:Fallback xmlns="">
      <p:transition spd="slow" advClick="0" advTm="4217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Promote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 smtClean="0"/>
          </a:p>
          <a:p>
            <a:r>
              <a:rPr lang="en-GB" sz="2400" dirty="0" smtClean="0"/>
              <a:t>Brain </a:t>
            </a:r>
            <a:r>
              <a:rPr lang="en-GB" sz="2400" dirty="0" smtClean="0"/>
              <a:t>development</a:t>
            </a:r>
          </a:p>
          <a:p>
            <a:r>
              <a:rPr lang="en-GB" sz="2400" dirty="0" smtClean="0"/>
              <a:t>Language development</a:t>
            </a:r>
          </a:p>
          <a:p>
            <a:r>
              <a:rPr lang="en-GB" sz="2400" dirty="0" smtClean="0"/>
              <a:t>Social development</a:t>
            </a:r>
          </a:p>
          <a:p>
            <a:r>
              <a:rPr lang="en-GB" sz="2400" dirty="0" smtClean="0"/>
              <a:t>Gross and fine motor </a:t>
            </a:r>
            <a:r>
              <a:rPr lang="en-GB" sz="2400" dirty="0" smtClean="0"/>
              <a:t>development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/>
              <a:t>A</a:t>
            </a:r>
            <a:r>
              <a:rPr lang="en-GB" sz="2400" dirty="0" smtClean="0"/>
              <a:t>nd </a:t>
            </a:r>
            <a:r>
              <a:rPr lang="en-GB" sz="2400" dirty="0" smtClean="0"/>
              <a:t>most importantly, </a:t>
            </a:r>
            <a:endParaRPr lang="en-GB" sz="2400" dirty="0" smtClean="0"/>
          </a:p>
          <a:p>
            <a:pPr marL="0" indent="0" algn="ctr">
              <a:buNone/>
            </a:pPr>
            <a:r>
              <a:rPr lang="en-GB" sz="2400" dirty="0" smtClean="0"/>
              <a:t>your </a:t>
            </a:r>
            <a:r>
              <a:rPr lang="en-GB" sz="2400" dirty="0" smtClean="0"/>
              <a:t>baby forming </a:t>
            </a:r>
            <a:r>
              <a:rPr lang="en-GB" sz="2400" dirty="0" smtClean="0">
                <a:solidFill>
                  <a:srgbClr val="FF0000"/>
                </a:solidFill>
              </a:rPr>
              <a:t>a </a:t>
            </a:r>
            <a:r>
              <a:rPr lang="en-GB" sz="2400" dirty="0" smtClean="0">
                <a:solidFill>
                  <a:srgbClr val="FF0000"/>
                </a:solidFill>
              </a:rPr>
              <a:t>secure attachment to you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2" y="5468692"/>
            <a:ext cx="3487217" cy="13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51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6628">
        <p:sndAc>
          <p:endSnd/>
        </p:sndAc>
      </p:transition>
    </mc:Choice>
    <mc:Fallback xmlns="">
      <p:transition spd="slow" advClick="0" advTm="6628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471676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B0F0"/>
                </a:solidFill>
              </a:rPr>
              <a:t>And Can Prevent….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2" y="5563442"/>
            <a:ext cx="3487217" cy="13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30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6628">
        <p:sndAc>
          <p:endSnd/>
        </p:sndAc>
      </p:transition>
    </mc:Choice>
    <mc:Fallback xmlns="">
      <p:transition spd="slow" advClick="0" advTm="6628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Attachment Disorder</a:t>
            </a:r>
            <a:endParaRPr lang="en-GB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Documents and Settings\Majella.connolly\Local Settings\Temporary Internet Files\Content.IE5\WQCP1WK6\MP900178844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89654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" y="5477077"/>
            <a:ext cx="3487217" cy="13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85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3792">
        <p:sndAc>
          <p:endSnd/>
        </p:sndAc>
      </p:transition>
    </mc:Choice>
    <mc:Fallback xmlns="">
      <p:transition spd="slow" advClick="0" advTm="3792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SHSCT">
  <a:themeElements>
    <a:clrScheme name="powerpointSHSCT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powerpointSHS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ointSHSCT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SHSCT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SHSCT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SHSCT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SHSCT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511</Words>
  <Application>Microsoft Office PowerPoint</Application>
  <PresentationFormat>On-screen Show (4:3)</PresentationFormat>
  <Paragraphs>127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powerpointSHSCT</vt:lpstr>
      <vt:lpstr>      The Infant Mental Health Project in SHSCT  i-CAMHS   </vt:lpstr>
      <vt:lpstr>What is Infant Mental Health</vt:lpstr>
      <vt:lpstr>The Growing Evidence</vt:lpstr>
      <vt:lpstr>Why is your baby’s mental health &amp; emotional well being so important?</vt:lpstr>
      <vt:lpstr>PowerPoint Presentation</vt:lpstr>
      <vt:lpstr>Promoting your infant’s mental health can …….</vt:lpstr>
      <vt:lpstr>Promote</vt:lpstr>
      <vt:lpstr>And Can Prevent….</vt:lpstr>
      <vt:lpstr>Attachment Disorder</vt:lpstr>
      <vt:lpstr>Violence</vt:lpstr>
      <vt:lpstr>Mental Health Issues  Later on in Life</vt:lpstr>
      <vt:lpstr>Drinking alcohol in pregnancy can cause:</vt:lpstr>
      <vt:lpstr>PowerPoint Presentation</vt:lpstr>
      <vt:lpstr>PowerPoint Presentation</vt:lpstr>
      <vt:lpstr>PowerPoint Presentation</vt:lpstr>
      <vt:lpstr>        How You Can Promote Your Baby/Child’s  Mental Health           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That is okay</vt:lpstr>
      <vt:lpstr>Intervention Offered at i-CAMHS:</vt:lpstr>
      <vt:lpstr>Promoting the Parent Child Relationship</vt:lpstr>
      <vt:lpstr>PowerPoint Presentation</vt:lpstr>
    </vt:vector>
  </TitlesOfParts>
  <Company>SHSCT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Infant Mental Health</dc:title>
  <dc:creator>Magill, Deirdre</dc:creator>
  <cp:lastModifiedBy>Connolly, Majella</cp:lastModifiedBy>
  <cp:revision>78</cp:revision>
  <dcterms:created xsi:type="dcterms:W3CDTF">2013-04-29T13:24:27Z</dcterms:created>
  <dcterms:modified xsi:type="dcterms:W3CDTF">2020-04-24T14:58:21Z</dcterms:modified>
</cp:coreProperties>
</file>