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75" r:id="rId3"/>
    <p:sldId id="257" r:id="rId4"/>
    <p:sldId id="272" r:id="rId5"/>
    <p:sldId id="258" r:id="rId6"/>
    <p:sldId id="274" r:id="rId7"/>
    <p:sldId id="259" r:id="rId8"/>
    <p:sldId id="265" r:id="rId9"/>
    <p:sldId id="260" r:id="rId10"/>
    <p:sldId id="261" r:id="rId11"/>
    <p:sldId id="262" r:id="rId12"/>
    <p:sldId id="263" r:id="rId13"/>
    <p:sldId id="266" r:id="rId14"/>
    <p:sldId id="267" r:id="rId15"/>
    <p:sldId id="268" r:id="rId16"/>
    <p:sldId id="269" r:id="rId17"/>
    <p:sldId id="270" r:id="rId18"/>
    <p:sldId id="271" r:id="rId19"/>
    <p:sldId id="264"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14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681BE-93EF-4DBD-A7EC-955C9A5D02A7}" type="datetimeFigureOut">
              <a:rPr lang="en-GB" smtClean="0"/>
              <a:t>13/05/2020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11B192-E789-4BB0-993E-B619FE7610BD}" type="slidenum">
              <a:rPr lang="en-GB" smtClean="0"/>
              <a:t>‹#›</a:t>
            </a:fld>
            <a:endParaRPr lang="en-GB"/>
          </a:p>
        </p:txBody>
      </p:sp>
    </p:spTree>
    <p:extLst>
      <p:ext uri="{BB962C8B-B14F-4D97-AF65-F5344CB8AC3E}">
        <p14:creationId xmlns:p14="http://schemas.microsoft.com/office/powerpoint/2010/main" val="3230808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can be anticipated that older, seriously ill adults will face critical decision making about the goals and interventions of their medical therapy in the final months and years of life and that these patients have much to gain from ACP</a:t>
            </a:r>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3</a:t>
            </a:fld>
            <a:endParaRPr lang="en-GB"/>
          </a:p>
        </p:txBody>
      </p:sp>
    </p:spTree>
    <p:extLst>
      <p:ext uri="{BB962C8B-B14F-4D97-AF65-F5344CB8AC3E}">
        <p14:creationId xmlns:p14="http://schemas.microsoft.com/office/powerpoint/2010/main" val="1269057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reluctance to initiate ACP is a common barrier often related to concerns that a person may lose hope if given an </a:t>
            </a:r>
            <a:r>
              <a:rPr lang="en-US" dirty="0" err="1"/>
              <a:t>unfavourable</a:t>
            </a:r>
            <a:r>
              <a:rPr lang="en-US" dirty="0"/>
              <a:t> picture of their future health status. It is therefore important  to learn  that many chronically ill, older people and their family members are already thinking about future healthcare decisions and would be willing to engage in conversation if initiated.</a:t>
            </a:r>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5</a:t>
            </a:fld>
            <a:endParaRPr lang="en-GB"/>
          </a:p>
        </p:txBody>
      </p:sp>
    </p:spTree>
    <p:extLst>
      <p:ext uri="{BB962C8B-B14F-4D97-AF65-F5344CB8AC3E}">
        <p14:creationId xmlns:p14="http://schemas.microsoft.com/office/powerpoint/2010/main" val="4093316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by asking her</a:t>
            </a:r>
          </a:p>
          <a:p>
            <a:r>
              <a:rPr lang="en-US" dirty="0"/>
              <a:t>about how she felt about the end of life, but what mattered</a:t>
            </a:r>
          </a:p>
          <a:p>
            <a:r>
              <a:rPr lang="en-US"/>
              <a:t>most to her in her life.</a:t>
            </a:r>
            <a:endParaRPr lang="en-GB"/>
          </a:p>
        </p:txBody>
      </p:sp>
      <p:sp>
        <p:nvSpPr>
          <p:cNvPr id="4" name="Slide Number Placeholder 3"/>
          <p:cNvSpPr>
            <a:spLocks noGrp="1"/>
          </p:cNvSpPr>
          <p:nvPr>
            <p:ph type="sldNum" sz="quarter" idx="10"/>
          </p:nvPr>
        </p:nvSpPr>
        <p:spPr/>
        <p:txBody>
          <a:bodyPr/>
          <a:lstStyle/>
          <a:p>
            <a:fld id="{8311B192-E789-4BB0-993E-B619FE7610BD}" type="slidenum">
              <a:rPr lang="en-GB" smtClean="0"/>
              <a:t>9</a:t>
            </a:fld>
            <a:endParaRPr lang="en-GB"/>
          </a:p>
        </p:txBody>
      </p:sp>
    </p:spTree>
    <p:extLst>
      <p:ext uri="{BB962C8B-B14F-4D97-AF65-F5344CB8AC3E}">
        <p14:creationId xmlns:p14="http://schemas.microsoft.com/office/powerpoint/2010/main" val="564243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11</a:t>
            </a:fld>
            <a:endParaRPr lang="en-GB"/>
          </a:p>
        </p:txBody>
      </p:sp>
    </p:spTree>
    <p:extLst>
      <p:ext uri="{BB962C8B-B14F-4D97-AF65-F5344CB8AC3E}">
        <p14:creationId xmlns:p14="http://schemas.microsoft.com/office/powerpoint/2010/main" val="42231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Advance care plans and advance statements are not legally</a:t>
            </a:r>
          </a:p>
          <a:p>
            <a:r>
              <a:rPr lang="en-US" dirty="0"/>
              <a:t>binding documents, but rather statements of wishes and preferences.</a:t>
            </a:r>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12</a:t>
            </a:fld>
            <a:endParaRPr lang="en-GB"/>
          </a:p>
        </p:txBody>
      </p:sp>
    </p:spTree>
    <p:extLst>
      <p:ext uri="{BB962C8B-B14F-4D97-AF65-F5344CB8AC3E}">
        <p14:creationId xmlns:p14="http://schemas.microsoft.com/office/powerpoint/2010/main" val="1947465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Northern Ireland, the KIS is now being implemented on the GP</a:t>
            </a:r>
          </a:p>
          <a:p>
            <a:r>
              <a:rPr lang="en-US" dirty="0"/>
              <a:t>Clinical System. This will give health and social care staff more</a:t>
            </a:r>
          </a:p>
          <a:p>
            <a:r>
              <a:rPr lang="en-US" dirty="0"/>
              <a:t>effective access to any wishes expressed by people with long term</a:t>
            </a:r>
          </a:p>
          <a:p>
            <a:r>
              <a:rPr lang="en-US" dirty="0"/>
              <a:t>conditions about end of life care.</a:t>
            </a:r>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16</a:t>
            </a:fld>
            <a:endParaRPr lang="en-GB"/>
          </a:p>
        </p:txBody>
      </p:sp>
    </p:spTree>
    <p:extLst>
      <p:ext uri="{BB962C8B-B14F-4D97-AF65-F5344CB8AC3E}">
        <p14:creationId xmlns:p14="http://schemas.microsoft.com/office/powerpoint/2010/main" val="237110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decision to</a:t>
            </a:r>
          </a:p>
          <a:p>
            <a:r>
              <a:rPr lang="en-US" dirty="0"/>
              <a:t>refuse specified treatment that is made in advance by a person who has</a:t>
            </a:r>
          </a:p>
          <a:p>
            <a:r>
              <a:rPr lang="en-US" dirty="0"/>
              <a:t>capacity to do so. This decision only applies at a future time when that</a:t>
            </a:r>
          </a:p>
          <a:p>
            <a:r>
              <a:rPr lang="en-US" dirty="0"/>
              <a:t>person lacks capacity to consent to or refuse the specified treatment. It is</a:t>
            </a:r>
          </a:p>
          <a:p>
            <a:r>
              <a:rPr lang="en-US" dirty="0"/>
              <a:t>legally binding.</a:t>
            </a:r>
            <a:endParaRPr lang="en-GB" dirty="0"/>
          </a:p>
        </p:txBody>
      </p:sp>
      <p:sp>
        <p:nvSpPr>
          <p:cNvPr id="4" name="Slide Number Placeholder 3"/>
          <p:cNvSpPr>
            <a:spLocks noGrp="1"/>
          </p:cNvSpPr>
          <p:nvPr>
            <p:ph type="sldNum" sz="quarter" idx="10"/>
          </p:nvPr>
        </p:nvSpPr>
        <p:spPr/>
        <p:txBody>
          <a:bodyPr/>
          <a:lstStyle/>
          <a:p>
            <a:fld id="{8311B192-E789-4BB0-993E-B619FE7610BD}" type="slidenum">
              <a:rPr lang="en-GB" smtClean="0"/>
              <a:t>18</a:t>
            </a:fld>
            <a:endParaRPr lang="en-GB"/>
          </a:p>
        </p:txBody>
      </p:sp>
    </p:spTree>
    <p:extLst>
      <p:ext uri="{BB962C8B-B14F-4D97-AF65-F5344CB8AC3E}">
        <p14:creationId xmlns:p14="http://schemas.microsoft.com/office/powerpoint/2010/main" val="370105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5095060-0B60-42AF-9B9D-30C62C90C75F}" type="datetimeFigureOut">
              <a:rPr lang="en-GB" smtClean="0"/>
              <a:t>13/05/2020</a:t>
            </a:fld>
            <a:endParaRPr lang="en-GB"/>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626CAF8-CC5B-428A-9D4D-D443E5E5C595}" type="slidenum">
              <a:rPr lang="en-GB" smtClean="0"/>
              <a:t>‹#›</a:t>
            </a:fld>
            <a:endParaRPr lang="en-GB"/>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GB"/>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095060-0B60-42AF-9B9D-30C62C90C75F}" type="datetimeFigureOut">
              <a:rPr lang="en-GB" smtClean="0"/>
              <a:t>13/05/2020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26CAF8-CC5B-428A-9D4D-D443E5E5C59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095060-0B60-42AF-9B9D-30C62C90C75F}" type="datetimeFigureOut">
              <a:rPr lang="en-GB" smtClean="0"/>
              <a:t>13/05/2020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5626CAF8-CC5B-428A-9D4D-D443E5E5C59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095060-0B60-42AF-9B9D-30C62C90C75F}" type="datetimeFigureOut">
              <a:rPr lang="en-GB" smtClean="0"/>
              <a:t>13/05/2020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26CAF8-CC5B-428A-9D4D-D443E5E5C595}"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B5095060-0B60-42AF-9B9D-30C62C90C75F}" type="datetimeFigureOut">
              <a:rPr lang="en-GB" smtClean="0"/>
              <a:t>13/05/2020</a:t>
            </a:fld>
            <a:endParaRPr lang="en-GB"/>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626CAF8-CC5B-428A-9D4D-D443E5E5C595}" type="slidenum">
              <a:rPr lang="en-GB" smtClean="0"/>
              <a:t>‹#›</a:t>
            </a:fld>
            <a:endParaRPr lang="en-GB"/>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GB"/>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095060-0B60-42AF-9B9D-30C62C90C75F}" type="datetimeFigureOut">
              <a:rPr lang="en-GB" smtClean="0"/>
              <a:t>13/05/2020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26CAF8-CC5B-428A-9D4D-D443E5E5C595}"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095060-0B60-42AF-9B9D-30C62C90C75F}" type="datetimeFigureOut">
              <a:rPr lang="en-GB" smtClean="0"/>
              <a:t>13/05/2020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26CAF8-CC5B-428A-9D4D-D443E5E5C595}" type="slidenum">
              <a:rPr lang="en-GB" smtClean="0"/>
              <a:t>‹#›</a:t>
            </a:fld>
            <a:endParaRPr lang="en-GB"/>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5095060-0B60-42AF-9B9D-30C62C90C75F}" type="datetimeFigureOut">
              <a:rPr lang="en-GB" smtClean="0"/>
              <a:t>13/05/2020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26CAF8-CC5B-428A-9D4D-D443E5E5C595}" type="slidenum">
              <a:rPr lang="en-GB" smtClean="0"/>
              <a:t>‹#›</a:t>
            </a:fld>
            <a:endParaRPr lang="en-GB"/>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5095060-0B60-42AF-9B9D-30C62C90C75F}" type="datetimeFigureOut">
              <a:rPr lang="en-GB" smtClean="0"/>
              <a:t>13/05/2020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26CAF8-CC5B-428A-9D4D-D443E5E5C59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095060-0B60-42AF-9B9D-30C62C90C75F}" type="datetimeFigureOut">
              <a:rPr lang="en-GB" smtClean="0"/>
              <a:t>13/05/2020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626CAF8-CC5B-428A-9D4D-D443E5E5C595}" type="slidenum">
              <a:rPr lang="en-GB" smtClean="0"/>
              <a:t>‹#›</a:t>
            </a:fld>
            <a:endParaRPr lang="en-GB"/>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095060-0B60-42AF-9B9D-30C62C90C75F}" type="datetimeFigureOut">
              <a:rPr lang="en-GB" smtClean="0"/>
              <a:t>13/05/2020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26CAF8-CC5B-428A-9D4D-D443E5E5C595}" type="slidenum">
              <a:rPr lang="en-GB" smtClean="0"/>
              <a:t>‹#›</a:t>
            </a:fld>
            <a:endParaRPr lang="en-GB"/>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5095060-0B60-42AF-9B9D-30C62C90C75F}" type="datetimeFigureOut">
              <a:rPr lang="en-GB" smtClean="0"/>
              <a:t>13/05/2020</a:t>
            </a:fld>
            <a:endParaRPr lang="en-GB"/>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GB"/>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626CAF8-CC5B-428A-9D4D-D443E5E5C595}"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 care planning</a:t>
            </a:r>
          </a:p>
        </p:txBody>
      </p:sp>
    </p:spTree>
    <p:extLst>
      <p:ext uri="{BB962C8B-B14F-4D97-AF65-F5344CB8AC3E}">
        <p14:creationId xmlns:p14="http://schemas.microsoft.com/office/powerpoint/2010/main" val="1848423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en-US" dirty="0"/>
              <a:t>If the person decides that they want to create an advance care plan:</a:t>
            </a:r>
          </a:p>
          <a:p>
            <a:pPr marL="0" indent="0">
              <a:buNone/>
            </a:pPr>
            <a:endParaRPr lang="en-US" dirty="0"/>
          </a:p>
          <a:p>
            <a:pPr marL="0" indent="0">
              <a:buNone/>
            </a:pPr>
            <a:r>
              <a:rPr lang="en-US" dirty="0"/>
              <a:t>• Ask them if they want to involve their family, friends or advocates and if so, make sure they are included.</a:t>
            </a:r>
          </a:p>
          <a:p>
            <a:endParaRPr lang="en-US" dirty="0"/>
          </a:p>
          <a:p>
            <a:pPr marL="0" indent="0">
              <a:buNone/>
            </a:pPr>
            <a:r>
              <a:rPr lang="en-US" dirty="0"/>
              <a:t>•Help them consider whether involving a healthcare professional could be useful.</a:t>
            </a:r>
          </a:p>
          <a:p>
            <a:pPr marL="0" indent="0">
              <a:buNone/>
            </a:pPr>
            <a:endParaRPr lang="en-US" dirty="0"/>
          </a:p>
          <a:p>
            <a:pPr marL="0" indent="0">
              <a:buNone/>
            </a:pPr>
            <a:r>
              <a:rPr lang="en-US" dirty="0"/>
              <a:t>•Take into account the person’s: </a:t>
            </a:r>
          </a:p>
          <a:p>
            <a:pPr marL="0" indent="0">
              <a:buNone/>
            </a:pPr>
            <a:r>
              <a:rPr lang="en-US" dirty="0"/>
              <a:t>◦history</a:t>
            </a:r>
          </a:p>
          <a:p>
            <a:pPr marL="0" indent="0">
              <a:buNone/>
            </a:pPr>
            <a:r>
              <a:rPr lang="en-US" dirty="0"/>
              <a:t>◦social circumstances</a:t>
            </a:r>
          </a:p>
          <a:p>
            <a:pPr marL="0" indent="0">
              <a:buNone/>
            </a:pPr>
            <a:r>
              <a:rPr lang="en-US" dirty="0"/>
              <a:t>◦wishes and feelings</a:t>
            </a:r>
          </a:p>
          <a:p>
            <a:pPr marL="0" indent="0">
              <a:buNone/>
            </a:pPr>
            <a:r>
              <a:rPr lang="en-US" dirty="0"/>
              <a:t>◦beliefs, including religious, cultural and ethnic factors</a:t>
            </a:r>
          </a:p>
          <a:p>
            <a:pPr marL="0" indent="0">
              <a:buNone/>
            </a:pPr>
            <a:r>
              <a:rPr lang="en-US" dirty="0"/>
              <a:t>◦aspirations</a:t>
            </a:r>
          </a:p>
          <a:p>
            <a:pPr marL="0" indent="0">
              <a:buNone/>
            </a:pPr>
            <a:r>
              <a:rPr lang="en-US" dirty="0"/>
              <a:t>◦any other factors they feel are important.</a:t>
            </a:r>
          </a:p>
          <a:p>
            <a:endParaRPr lang="en-US" dirty="0"/>
          </a:p>
          <a:p>
            <a:pPr marL="0" indent="0">
              <a:buNone/>
            </a:pPr>
            <a:r>
              <a:rPr lang="en-US" dirty="0"/>
              <a:t>•Help them think about how their needs might change in the future.</a:t>
            </a:r>
          </a:p>
          <a:p>
            <a:pPr marL="0" indent="0">
              <a:buNone/>
            </a:pPr>
            <a:endParaRPr lang="en-US" dirty="0"/>
          </a:p>
          <a:p>
            <a:pPr marL="0" indent="0">
              <a:buNone/>
            </a:pPr>
            <a:endParaRPr lang="en-US" dirty="0"/>
          </a:p>
          <a:p>
            <a:endParaRPr lang="en-GB" dirty="0"/>
          </a:p>
        </p:txBody>
      </p:sp>
      <p:sp>
        <p:nvSpPr>
          <p:cNvPr id="2" name="Title 1"/>
          <p:cNvSpPr>
            <a:spLocks noGrp="1"/>
          </p:cNvSpPr>
          <p:nvPr>
            <p:ph type="title"/>
          </p:nvPr>
        </p:nvSpPr>
        <p:spPr/>
        <p:txBody>
          <a:bodyPr/>
          <a:lstStyle/>
          <a:p>
            <a:r>
              <a:rPr lang="en-GB" dirty="0"/>
              <a:t>Developing advance care plans</a:t>
            </a:r>
          </a:p>
        </p:txBody>
      </p:sp>
    </p:spTree>
    <p:extLst>
      <p:ext uri="{BB962C8B-B14F-4D97-AF65-F5344CB8AC3E}">
        <p14:creationId xmlns:p14="http://schemas.microsoft.com/office/powerpoint/2010/main" val="2556117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pPr marL="0" indent="0" algn="ctr">
              <a:buNone/>
            </a:pPr>
            <a:r>
              <a:rPr lang="en-US" dirty="0"/>
              <a:t>The person may need help to communicate during these discussions. Support might include: communication aids, advocacy, interpreters, specialist speech and language therapy support, or involving family members or friends.</a:t>
            </a:r>
            <a:endParaRPr lang="en-GB" dirty="0"/>
          </a:p>
        </p:txBody>
      </p:sp>
      <p:sp>
        <p:nvSpPr>
          <p:cNvPr id="2" name="Title 1"/>
          <p:cNvSpPr>
            <a:spLocks noGrp="1"/>
          </p:cNvSpPr>
          <p:nvPr>
            <p:ph type="title"/>
          </p:nvPr>
        </p:nvSpPr>
        <p:spPr/>
        <p:txBody>
          <a:bodyPr/>
          <a:lstStyle/>
          <a:p>
            <a:r>
              <a:rPr lang="en-GB" dirty="0"/>
              <a:t>Communication support</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5121348"/>
            <a:ext cx="2336505" cy="130844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4865" y="4987205"/>
            <a:ext cx="2520280" cy="144258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8024" y="3666964"/>
            <a:ext cx="1893962" cy="120219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3619825"/>
            <a:ext cx="2027135" cy="134896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7063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dirty="0"/>
              <a:t>Ask if the person consents for their plan to be shared with relevant people. If they consent, ensure the plan is shared and transfer the plan if their care provider changes.</a:t>
            </a:r>
          </a:p>
          <a:p>
            <a:r>
              <a:rPr lang="en-US" sz="2400" dirty="0"/>
              <a:t>Review the advance care plan whenever treatment or support is being reviewed, while the person has capacity. Consider whether it would be helpful to involve a healthcare professional. Make any changes requested, including to any copies.</a:t>
            </a:r>
          </a:p>
          <a:p>
            <a:r>
              <a:rPr lang="en-US" sz="2400" dirty="0"/>
              <a:t>If the person is nearing the end of their life, ask if they would like to review their plan, or develop one if they haven’t already.</a:t>
            </a:r>
            <a:endParaRPr lang="en-GB" sz="2400" dirty="0"/>
          </a:p>
        </p:txBody>
      </p:sp>
      <p:sp>
        <p:nvSpPr>
          <p:cNvPr id="2" name="Title 1"/>
          <p:cNvSpPr>
            <a:spLocks noGrp="1"/>
          </p:cNvSpPr>
          <p:nvPr>
            <p:ph type="title"/>
          </p:nvPr>
        </p:nvSpPr>
        <p:spPr/>
        <p:txBody>
          <a:bodyPr>
            <a:normAutofit fontScale="90000"/>
          </a:bodyPr>
          <a:lstStyle/>
          <a:p>
            <a:r>
              <a:rPr lang="en-US" dirty="0"/>
              <a:t>Recording and sharing advance care plans</a:t>
            </a:r>
            <a:endParaRPr lang="en-GB" dirty="0"/>
          </a:p>
        </p:txBody>
      </p:sp>
    </p:spTree>
    <p:extLst>
      <p:ext uri="{BB962C8B-B14F-4D97-AF65-F5344CB8AC3E}">
        <p14:creationId xmlns:p14="http://schemas.microsoft.com/office/powerpoint/2010/main" val="4019302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2132855"/>
            <a:ext cx="8407893" cy="3993623"/>
          </a:xfrm>
        </p:spPr>
        <p:txBody>
          <a:bodyPr/>
          <a:lstStyle/>
          <a:p>
            <a:r>
              <a:rPr lang="en-US" dirty="0"/>
              <a:t>An advance decision to refuse treatment (ADRT) is a decision to refuse a specific type of treatment. An advance decision to refuse treatment will only be used if you lose the ability to make your own decisions about your treatment.</a:t>
            </a:r>
          </a:p>
          <a:p>
            <a:endParaRPr lang="en-US" dirty="0"/>
          </a:p>
          <a:p>
            <a:r>
              <a:rPr lang="en-US" dirty="0"/>
              <a:t>This is sometimes called an advance decision or living will. In Scotland, it’s called an advance directive.</a:t>
            </a:r>
          </a:p>
          <a:p>
            <a:endParaRPr lang="en-US" dirty="0"/>
          </a:p>
          <a:p>
            <a:r>
              <a:rPr lang="en-US" dirty="0"/>
              <a:t>It can be part of your advance care plan but you need to write it down in a certain way. And your doctors and nurses have to follow it.</a:t>
            </a:r>
          </a:p>
          <a:p>
            <a:pPr marL="45720" indent="0">
              <a:buNone/>
            </a:pPr>
            <a:endParaRPr lang="en-GB" dirty="0"/>
          </a:p>
        </p:txBody>
      </p:sp>
      <p:sp>
        <p:nvSpPr>
          <p:cNvPr id="3" name="Title 2"/>
          <p:cNvSpPr>
            <a:spLocks noGrp="1"/>
          </p:cNvSpPr>
          <p:nvPr>
            <p:ph type="title"/>
          </p:nvPr>
        </p:nvSpPr>
        <p:spPr/>
        <p:txBody>
          <a:bodyPr/>
          <a:lstStyle/>
          <a:p>
            <a:r>
              <a:rPr lang="en-US" dirty="0"/>
              <a:t>What is an advance decision to refuse treatment?</a:t>
            </a:r>
            <a:endParaRPr lang="en-GB" dirty="0"/>
          </a:p>
        </p:txBody>
      </p:sp>
    </p:spTree>
    <p:extLst>
      <p:ext uri="{BB962C8B-B14F-4D97-AF65-F5344CB8AC3E}">
        <p14:creationId xmlns:p14="http://schemas.microsoft.com/office/powerpoint/2010/main" val="2294160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a:t>In an advance decision to refuse treatment, you </a:t>
            </a:r>
            <a:r>
              <a:rPr lang="en-US" b="1" u="sng" dirty="0"/>
              <a:t>can</a:t>
            </a:r>
            <a:r>
              <a:rPr lang="en-US" dirty="0"/>
              <a:t>  </a:t>
            </a:r>
          </a:p>
          <a:p>
            <a:pPr marL="45720" indent="0">
              <a:buNone/>
            </a:pPr>
            <a:endParaRPr lang="en-US" dirty="0"/>
          </a:p>
          <a:p>
            <a:pPr marL="45720" indent="0">
              <a:buNone/>
            </a:pPr>
            <a:r>
              <a:rPr lang="en-US" dirty="0"/>
              <a:t>•state specific treatments you wish to refuse</a:t>
            </a:r>
          </a:p>
          <a:p>
            <a:pPr marL="45720" indent="0">
              <a:buNone/>
            </a:pPr>
            <a:r>
              <a:rPr lang="en-US" dirty="0"/>
              <a:t>•state in what circumstances your refusal will apply</a:t>
            </a:r>
          </a:p>
          <a:p>
            <a:pPr marL="45720" indent="0">
              <a:buNone/>
            </a:pPr>
            <a:r>
              <a:rPr lang="en-US" dirty="0"/>
              <a:t>•refuse treatment that could potentially keep you alive (known as ‘life sustaining treatment’ or ‘life prolonging treatment’), such as a mechanical ventilator to help you breathe.</a:t>
            </a:r>
          </a:p>
          <a:p>
            <a:endParaRPr lang="en-US" dirty="0"/>
          </a:p>
          <a:p>
            <a:pPr marL="45720" indent="0">
              <a:buNone/>
            </a:pPr>
            <a:r>
              <a:rPr lang="en-US" dirty="0"/>
              <a:t>In an advance decision to refuse treatment, </a:t>
            </a:r>
            <a:r>
              <a:rPr lang="en-US" b="1" u="sng" dirty="0"/>
              <a:t>you can’t</a:t>
            </a:r>
            <a:r>
              <a:rPr lang="en-US" dirty="0"/>
              <a:t>:</a:t>
            </a:r>
          </a:p>
          <a:p>
            <a:pPr marL="45720" indent="0">
              <a:buNone/>
            </a:pPr>
            <a:r>
              <a:rPr lang="en-US" dirty="0"/>
              <a:t>•refuse care to make you comfortable e.g. keeping you warm, clean, safe, and providing you with food and water by mouth</a:t>
            </a:r>
          </a:p>
          <a:p>
            <a:pPr marL="45720" indent="0">
              <a:buNone/>
            </a:pPr>
            <a:r>
              <a:rPr lang="en-US" dirty="0"/>
              <a:t>•request help to end your life</a:t>
            </a:r>
          </a:p>
        </p:txBody>
      </p:sp>
      <p:sp>
        <p:nvSpPr>
          <p:cNvPr id="3" name="Title 2"/>
          <p:cNvSpPr>
            <a:spLocks noGrp="1"/>
          </p:cNvSpPr>
          <p:nvPr>
            <p:ph type="title"/>
          </p:nvPr>
        </p:nvSpPr>
        <p:spPr/>
        <p:txBody>
          <a:bodyPr/>
          <a:lstStyle/>
          <a:p>
            <a:r>
              <a:rPr lang="en-US" dirty="0"/>
              <a:t>What can and can’t be included?</a:t>
            </a:r>
            <a:endParaRPr lang="en-GB" dirty="0"/>
          </a:p>
        </p:txBody>
      </p:sp>
    </p:spTree>
    <p:extLst>
      <p:ext uri="{BB962C8B-B14F-4D97-AF65-F5344CB8AC3E}">
        <p14:creationId xmlns:p14="http://schemas.microsoft.com/office/powerpoint/2010/main" val="113314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BEBA8EAE-BF5A-486C-A8C5-ECC9F3942E4B}">
                <a14:imgProps xmlns:a14="http://schemas.microsoft.com/office/drawing/2010/main">
                  <a14:imgLayer r:embed="rId3">
                    <a14:imgEffect>
                      <a14:artisticPencilGrayscale/>
                    </a14:imgEffect>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2051720" y="2492896"/>
            <a:ext cx="5117773" cy="32076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sp>
        <p:nvSpPr>
          <p:cNvPr id="2" name="Content Placeholder 1"/>
          <p:cNvSpPr>
            <a:spLocks noGrp="1"/>
          </p:cNvSpPr>
          <p:nvPr>
            <p:ph idx="1"/>
          </p:nvPr>
        </p:nvSpPr>
        <p:spPr>
          <a:xfrm>
            <a:off x="401098" y="2420888"/>
            <a:ext cx="8419016" cy="3705591"/>
          </a:xfrm>
        </p:spPr>
        <p:txBody>
          <a:bodyPr/>
          <a:lstStyle/>
          <a:p>
            <a:r>
              <a:rPr lang="en-US" dirty="0">
                <a:solidFill>
                  <a:schemeClr val="tx1">
                    <a:lumMod val="95000"/>
                    <a:lumOff val="5000"/>
                  </a:schemeClr>
                </a:solidFill>
              </a:rPr>
              <a:t>Your doctor or nurse has to follow your advance decision to refuse treatment as long as it is valid and applies to your current situation .</a:t>
            </a:r>
          </a:p>
          <a:p>
            <a:endParaRPr lang="en-US" dirty="0">
              <a:solidFill>
                <a:schemeClr val="tx1">
                  <a:lumMod val="95000"/>
                  <a:lumOff val="5000"/>
                </a:schemeClr>
              </a:solidFill>
            </a:endParaRPr>
          </a:p>
          <a:p>
            <a:r>
              <a:rPr lang="en-US" dirty="0">
                <a:solidFill>
                  <a:schemeClr val="tx1">
                    <a:lumMod val="95000"/>
                    <a:lumOff val="5000"/>
                  </a:schemeClr>
                </a:solidFill>
              </a:rPr>
              <a:t>In England and Wales, an advance decision to refuse treatment is legally binding under the Mental Capacity Act 2005. In Scotland and Northern Ireland, there isn’t an Act of law but it’s likely to be considered legally binding by a court</a:t>
            </a:r>
            <a:r>
              <a:rPr lang="en-US" dirty="0"/>
              <a:t>.</a:t>
            </a:r>
          </a:p>
          <a:p>
            <a:endParaRPr lang="en-GB" dirty="0"/>
          </a:p>
        </p:txBody>
      </p:sp>
      <p:sp>
        <p:nvSpPr>
          <p:cNvPr id="3" name="Title 2"/>
          <p:cNvSpPr>
            <a:spLocks noGrp="1"/>
          </p:cNvSpPr>
          <p:nvPr>
            <p:ph type="title"/>
          </p:nvPr>
        </p:nvSpPr>
        <p:spPr/>
        <p:txBody>
          <a:bodyPr/>
          <a:lstStyle/>
          <a:p>
            <a:r>
              <a:rPr lang="en-US" sz="2400" dirty="0"/>
              <a:t>Does my healthcare team have to follow my advance decision to refuse treatment?</a:t>
            </a:r>
            <a:endParaRPr lang="en-GB" sz="2400" dirty="0"/>
          </a:p>
        </p:txBody>
      </p:sp>
    </p:spTree>
    <p:extLst>
      <p:ext uri="{BB962C8B-B14F-4D97-AF65-F5344CB8AC3E}">
        <p14:creationId xmlns:p14="http://schemas.microsoft.com/office/powerpoint/2010/main" val="1245362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If you want to make an advance decision to refuse treatment, it’s helpful to discuss the options with a doctor or nurse who knows your medical history.</a:t>
            </a:r>
          </a:p>
          <a:p>
            <a:endParaRPr lang="en-US" dirty="0"/>
          </a:p>
          <a:p>
            <a:r>
              <a:rPr lang="en-US" dirty="0"/>
              <a:t>You need to clearly specify which treatments you wish to refuse and in what circumstances you wish to refuse them.</a:t>
            </a:r>
          </a:p>
          <a:p>
            <a:endParaRPr lang="en-US" dirty="0"/>
          </a:p>
          <a:p>
            <a:r>
              <a:rPr lang="en-US" dirty="0"/>
              <a:t>You’ll need to make sure the decision is:</a:t>
            </a:r>
          </a:p>
          <a:p>
            <a:pPr marL="45720" indent="0">
              <a:buNone/>
            </a:pPr>
            <a:r>
              <a:rPr lang="en-US" dirty="0"/>
              <a:t>•written down</a:t>
            </a:r>
          </a:p>
          <a:p>
            <a:pPr marL="45720" indent="0">
              <a:buNone/>
            </a:pPr>
            <a:r>
              <a:rPr lang="en-US" dirty="0"/>
              <a:t>•signed by you</a:t>
            </a:r>
          </a:p>
          <a:p>
            <a:pPr marL="45720" indent="0">
              <a:buNone/>
            </a:pPr>
            <a:r>
              <a:rPr lang="en-US" dirty="0"/>
              <a:t>•signed by a witness (if you want to refuse life-sustaining treatment).</a:t>
            </a:r>
          </a:p>
          <a:p>
            <a:endParaRPr lang="en-US" dirty="0"/>
          </a:p>
          <a:p>
            <a:r>
              <a:rPr lang="en-US" dirty="0"/>
              <a:t>You need to share your advance decision to refuse treatment with your health and social care professionals so that they know what treatments you don’t want to receive. It can also help to share this with your family and friends.</a:t>
            </a:r>
          </a:p>
        </p:txBody>
      </p:sp>
      <p:sp>
        <p:nvSpPr>
          <p:cNvPr id="3" name="Title 2"/>
          <p:cNvSpPr>
            <a:spLocks noGrp="1"/>
          </p:cNvSpPr>
          <p:nvPr>
            <p:ph type="title"/>
          </p:nvPr>
        </p:nvSpPr>
        <p:spPr/>
        <p:txBody>
          <a:bodyPr/>
          <a:lstStyle/>
          <a:p>
            <a:r>
              <a:rPr lang="en-US" dirty="0"/>
              <a:t>How do I make an advance decision to refuse treatment?</a:t>
            </a:r>
            <a:endParaRPr lang="en-GB" dirty="0"/>
          </a:p>
        </p:txBody>
      </p:sp>
    </p:spTree>
    <p:extLst>
      <p:ext uri="{BB962C8B-B14F-4D97-AF65-F5344CB8AC3E}">
        <p14:creationId xmlns:p14="http://schemas.microsoft.com/office/powerpoint/2010/main" val="1786118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5127105" cy="4518241"/>
          </a:xfrm>
        </p:spPr>
        <p:txBody>
          <a:bodyPr>
            <a:normAutofit fontScale="77500" lnSpcReduction="20000"/>
          </a:bodyPr>
          <a:lstStyle/>
          <a:p>
            <a:r>
              <a:rPr lang="en-US" dirty="0"/>
              <a:t>Cardiopulmonary resuscitation (CPR) is a treatment that aims to start breathing and blood flow in people who have stopped breathing or whose heart has stopped beating.</a:t>
            </a:r>
          </a:p>
          <a:p>
            <a:endParaRPr lang="en-US" dirty="0"/>
          </a:p>
          <a:p>
            <a:r>
              <a:rPr lang="en-US" dirty="0"/>
              <a:t>Some people decide that they don’t want to have CPR. This might be because CPR isn’t beneficial for everyone and can cause serious complications.</a:t>
            </a:r>
          </a:p>
          <a:p>
            <a:endParaRPr lang="en-US" dirty="0"/>
          </a:p>
          <a:p>
            <a:r>
              <a:rPr lang="en-US" dirty="0"/>
              <a:t>If you don’t want to have CPR, you can tell your doctors or nurses. This is called a ‘do not attempt cardiopulmonary resuscitation’ (DNACPR) decision or DNACPR order.</a:t>
            </a:r>
          </a:p>
          <a:p>
            <a:endParaRPr lang="en-US" dirty="0"/>
          </a:p>
          <a:p>
            <a:r>
              <a:rPr lang="en-US" dirty="0"/>
              <a:t>If you haven't make a DNACPR decision or order, your doctor or nurse can make a decision on your behalf whether CPR is in your best interests</a:t>
            </a:r>
          </a:p>
          <a:p>
            <a:endParaRPr lang="en-GB" dirty="0"/>
          </a:p>
        </p:txBody>
      </p:sp>
      <p:sp>
        <p:nvSpPr>
          <p:cNvPr id="3" name="Title 2"/>
          <p:cNvSpPr>
            <a:spLocks noGrp="1"/>
          </p:cNvSpPr>
          <p:nvPr>
            <p:ph type="title"/>
          </p:nvPr>
        </p:nvSpPr>
        <p:spPr/>
        <p:txBody>
          <a:bodyPr/>
          <a:lstStyle/>
          <a:p>
            <a:r>
              <a:rPr lang="en-US" sz="2800" dirty="0"/>
              <a:t>What is a do not attempt cardiopulmonary resuscitation (DNACPR) decision?</a:t>
            </a:r>
            <a:endParaRPr lang="en-GB" sz="2800"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3068960"/>
            <a:ext cx="2808312" cy="194501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0207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78281"/>
          </a:xfrm>
        </p:spPr>
        <p:txBody>
          <a:bodyPr>
            <a:normAutofit fontScale="62500" lnSpcReduction="20000"/>
          </a:bodyPr>
          <a:lstStyle/>
          <a:p>
            <a:r>
              <a:rPr lang="en-US" dirty="0"/>
              <a:t>Some people lack mental capacity – this means that they aren’t able to make decisions for themselves. This could be because they’re not conscious or they have a condition like dementia. It might be temporary or it might be long-term.</a:t>
            </a:r>
          </a:p>
          <a:p>
            <a:endParaRPr lang="en-US" dirty="0"/>
          </a:p>
          <a:p>
            <a:r>
              <a:rPr lang="en-US" dirty="0"/>
              <a:t>If this happens to you, the healthcare team looking after you will still provide care. </a:t>
            </a:r>
          </a:p>
          <a:p>
            <a:pPr marL="45720" indent="0">
              <a:buNone/>
            </a:pPr>
            <a:endParaRPr lang="en-US" dirty="0"/>
          </a:p>
          <a:p>
            <a:r>
              <a:rPr lang="en-US" dirty="0"/>
              <a:t>Your healthcare team will try to follow any wishes you’re able to communicate or that you’ve communicated in the past. If you did some advance care planning, they will try to follow the wishes you discussed or recorded. If they’re not sure what you would want, they’ll ask your family and friends what they think your wishes would be.</a:t>
            </a:r>
          </a:p>
          <a:p>
            <a:pPr marL="45720" indent="0">
              <a:buNone/>
            </a:pPr>
            <a:endParaRPr lang="en-US" dirty="0"/>
          </a:p>
          <a:p>
            <a:r>
              <a:rPr lang="en-US" dirty="0"/>
              <a:t>Healthcare professionals will involve your family or friends in decisions about your care. But your family or friends won’t be asked to make decisions about your care unless they are legally appointed to do this. For example, if you have given them this power in your Enduring Power of Attorney document.</a:t>
            </a:r>
          </a:p>
          <a:p>
            <a:endParaRPr lang="en-US" dirty="0"/>
          </a:p>
          <a:p>
            <a:r>
              <a:rPr lang="en-US" dirty="0"/>
              <a:t>If you’ve made an advance decision to refuse treatment, your healthcare professional will look at whether it is valid and whether it relates to your present situation. If this is the case, they will follow your advance decision to refuse treatment.</a:t>
            </a:r>
          </a:p>
          <a:p>
            <a:endParaRPr lang="en-US" dirty="0"/>
          </a:p>
          <a:p>
            <a:r>
              <a:rPr lang="en-US" dirty="0"/>
              <a:t>If you’ve made a decision not to have CPR (DNACPR), your healthcare team will follow your wishes. If you haven’t made a decision about this, your healthcare team may ask your friends and family about what you might want. This can help them make a decision in your best interests</a:t>
            </a:r>
          </a:p>
        </p:txBody>
      </p:sp>
      <p:sp>
        <p:nvSpPr>
          <p:cNvPr id="3" name="Title 2"/>
          <p:cNvSpPr>
            <a:spLocks noGrp="1"/>
          </p:cNvSpPr>
          <p:nvPr>
            <p:ph type="title"/>
          </p:nvPr>
        </p:nvSpPr>
        <p:spPr/>
        <p:txBody>
          <a:bodyPr/>
          <a:lstStyle/>
          <a:p>
            <a:r>
              <a:rPr lang="en-US" sz="2800" dirty="0"/>
              <a:t>What happens if I can’t make decisions for myself in the future?</a:t>
            </a:r>
            <a:endParaRPr lang="en-GB" sz="2800" dirty="0"/>
          </a:p>
        </p:txBody>
      </p:sp>
    </p:spTree>
    <p:extLst>
      <p:ext uri="{BB962C8B-B14F-4D97-AF65-F5344CB8AC3E}">
        <p14:creationId xmlns:p14="http://schemas.microsoft.com/office/powerpoint/2010/main" val="3910666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endParaRPr lang="en-US" sz="3200" dirty="0"/>
          </a:p>
          <a:p>
            <a:pPr marL="45720" indent="0" algn="ctr">
              <a:buNone/>
            </a:pPr>
            <a:r>
              <a:rPr lang="en-US" sz="3200" dirty="0"/>
              <a:t>Advance care planning can make the difference between a future where a person makes their own decisions and a future where others do(NICE 2019).</a:t>
            </a:r>
            <a:endParaRPr lang="en-GB" sz="3200" dirty="0"/>
          </a:p>
        </p:txBody>
      </p:sp>
    </p:spTree>
    <p:extLst>
      <p:ext uri="{BB962C8B-B14F-4D97-AF65-F5344CB8AC3E}">
        <p14:creationId xmlns:p14="http://schemas.microsoft.com/office/powerpoint/2010/main" val="870709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'Advance care planning' means people thinking about, discussing and recording their wishes and decisions for future care. It is about people planning for a time when they may not be able to make some decisions themselves. This is why it is very important for people with dementia.</a:t>
            </a:r>
          </a:p>
          <a:p>
            <a:endParaRPr lang="en-US" dirty="0"/>
          </a:p>
          <a:p>
            <a:r>
              <a:rPr lang="en-US" dirty="0"/>
              <a:t>Advance care planning involves people making plans about what they want to happen while they are alive. This is different from people making plans about what should happen when they die.</a:t>
            </a:r>
          </a:p>
          <a:p>
            <a:endParaRPr lang="en-US" dirty="0"/>
          </a:p>
          <a:p>
            <a:r>
              <a:rPr lang="en-US" dirty="0"/>
              <a:t>People may need support to make advance care plans. This support could come from family, friends, care staff or doctors.</a:t>
            </a:r>
          </a:p>
          <a:p>
            <a:endParaRPr lang="en-GB" dirty="0"/>
          </a:p>
        </p:txBody>
      </p:sp>
      <p:sp>
        <p:nvSpPr>
          <p:cNvPr id="3" name="Title 2"/>
          <p:cNvSpPr>
            <a:spLocks noGrp="1"/>
          </p:cNvSpPr>
          <p:nvPr>
            <p:ph type="title"/>
          </p:nvPr>
        </p:nvSpPr>
        <p:spPr/>
        <p:txBody>
          <a:bodyPr/>
          <a:lstStyle/>
          <a:p>
            <a:r>
              <a:rPr lang="en-GB" dirty="0" smtClean="0"/>
              <a:t>What is advance care planning</a:t>
            </a:r>
            <a:endParaRPr lang="en-GB" dirty="0"/>
          </a:p>
        </p:txBody>
      </p:sp>
    </p:spTree>
    <p:extLst>
      <p:ext uri="{BB962C8B-B14F-4D97-AF65-F5344CB8AC3E}">
        <p14:creationId xmlns:p14="http://schemas.microsoft.com/office/powerpoint/2010/main" val="1062403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E9EFC5F-66AD-4D26-B1D4-44A9ECA0B0EA}"/>
              </a:ext>
            </a:extLst>
          </p:cNvPr>
          <p:cNvSpPr>
            <a:spLocks noGrp="1"/>
          </p:cNvSpPr>
          <p:nvPr>
            <p:ph idx="1"/>
          </p:nvPr>
        </p:nvSpPr>
        <p:spPr/>
        <p:txBody>
          <a:bodyPr/>
          <a:lstStyle/>
          <a:p>
            <a:r>
              <a:rPr lang="en-GB" dirty="0"/>
              <a:t>Guidelines for Palliative and End of Life Care Homes and Residential Care Homes  (2013)</a:t>
            </a:r>
          </a:p>
          <a:p>
            <a:r>
              <a:rPr lang="en-GB" dirty="0"/>
              <a:t>Macmillan, Marie Curie, Compassion in Dying, Dying matters websites all have good guidance.</a:t>
            </a:r>
          </a:p>
          <a:p>
            <a:r>
              <a:rPr lang="en-GB" dirty="0"/>
              <a:t>SCIE – Advance care planning in dementia.</a:t>
            </a:r>
          </a:p>
          <a:p>
            <a:r>
              <a:rPr lang="en-GB"/>
              <a:t>Macmillan - Your life and your choices: plan ahead Northern Ireland</a:t>
            </a:r>
            <a:endParaRPr lang="en-GB" dirty="0"/>
          </a:p>
        </p:txBody>
      </p:sp>
      <p:sp>
        <p:nvSpPr>
          <p:cNvPr id="3" name="Title 2">
            <a:extLst>
              <a:ext uri="{FF2B5EF4-FFF2-40B4-BE49-F238E27FC236}">
                <a16:creationId xmlns:a16="http://schemas.microsoft.com/office/drawing/2014/main" xmlns="" id="{95A955DA-8EDF-4387-BC00-7EEE6F8265BF}"/>
              </a:ext>
            </a:extLst>
          </p:cNvPr>
          <p:cNvSpPr>
            <a:spLocks noGrp="1"/>
          </p:cNvSpPr>
          <p:nvPr>
            <p:ph type="title"/>
          </p:nvPr>
        </p:nvSpPr>
        <p:spPr/>
        <p:txBody>
          <a:bodyPr/>
          <a:lstStyle/>
          <a:p>
            <a:r>
              <a:rPr lang="en-GB" dirty="0"/>
              <a:t>Further reading</a:t>
            </a:r>
          </a:p>
        </p:txBody>
      </p:sp>
    </p:spTree>
    <p:extLst>
      <p:ext uri="{BB962C8B-B14F-4D97-AF65-F5344CB8AC3E}">
        <p14:creationId xmlns:p14="http://schemas.microsoft.com/office/powerpoint/2010/main" val="3253199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8800"/>
            <a:ext cx="8229600" cy="4497363"/>
          </a:xfrm>
        </p:spPr>
        <p:txBody>
          <a:bodyPr>
            <a:normAutofit fontScale="92500" lnSpcReduction="10000"/>
          </a:bodyPr>
          <a:lstStyle/>
          <a:p>
            <a:pPr marL="45720" indent="0">
              <a:buNone/>
            </a:pPr>
            <a:endParaRPr lang="en-US" sz="2400" dirty="0"/>
          </a:p>
          <a:p>
            <a:r>
              <a:rPr lang="en-US" sz="2400" dirty="0"/>
              <a:t>Advance care planning offers people the opportunity to plan their future care and support, including medical treatment, while they have the capacity to do so.</a:t>
            </a:r>
          </a:p>
          <a:p>
            <a:r>
              <a:rPr lang="en-US" sz="2400" dirty="0"/>
              <a:t>Not everyone will want to make an advance care plan, but it may be especially relevant for:</a:t>
            </a:r>
          </a:p>
          <a:p>
            <a:endParaRPr lang="en-US" sz="2400" dirty="0"/>
          </a:p>
          <a:p>
            <a:pPr marL="0" indent="0">
              <a:buNone/>
            </a:pPr>
            <a:r>
              <a:rPr lang="en-US" sz="2400" b="1" dirty="0">
                <a:latin typeface="Arial Rounded MT Bold" panose="020F0704030504030204" pitchFamily="34" charset="0"/>
              </a:rPr>
              <a:t>People at risk of losing mental capacity - for example, through progressive illness</a:t>
            </a:r>
            <a:r>
              <a:rPr lang="en-US" sz="2400" dirty="0">
                <a:latin typeface="Arial Rounded MT Bold" panose="020F0704030504030204" pitchFamily="34" charset="0"/>
              </a:rPr>
              <a:t>.</a:t>
            </a:r>
          </a:p>
          <a:p>
            <a:pPr marL="0" indent="0">
              <a:buNone/>
            </a:pPr>
            <a:endParaRPr lang="en-US" sz="2400" dirty="0">
              <a:latin typeface="Arial Rounded MT Bold" panose="020F0704030504030204" pitchFamily="34" charset="0"/>
            </a:endParaRPr>
          </a:p>
          <a:p>
            <a:pPr marL="0" indent="0">
              <a:buNone/>
            </a:pPr>
            <a:r>
              <a:rPr lang="en-US" sz="2400" b="1" dirty="0">
                <a:latin typeface="Arial Rounded MT Bold" panose="020F0704030504030204" pitchFamily="34" charset="0"/>
              </a:rPr>
              <a:t>People whose mental capacity varies at different times - for example, through mental illness.</a:t>
            </a:r>
          </a:p>
          <a:p>
            <a:endParaRPr lang="en-GB" dirty="0"/>
          </a:p>
        </p:txBody>
      </p:sp>
    </p:spTree>
    <p:extLst>
      <p:ext uri="{BB962C8B-B14F-4D97-AF65-F5344CB8AC3E}">
        <p14:creationId xmlns:p14="http://schemas.microsoft.com/office/powerpoint/2010/main" val="92207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7F2F967-CF04-425C-886B-D31420B50EE9}"/>
              </a:ext>
            </a:extLst>
          </p:cNvPr>
          <p:cNvSpPr>
            <a:spLocks noGrp="1"/>
          </p:cNvSpPr>
          <p:nvPr>
            <p:ph idx="1"/>
          </p:nvPr>
        </p:nvSpPr>
        <p:spPr/>
        <p:txBody>
          <a:bodyPr/>
          <a:lstStyle/>
          <a:p>
            <a:r>
              <a:rPr lang="en-GB" dirty="0"/>
              <a:t>NICE (2018) recommended that ACP should start as early as possible after a diagnosis of any life-limiting condition, to enable individuals to make informed choices about their future care. This is particularly relevant at time of crisis, such as the </a:t>
            </a:r>
            <a:r>
              <a:rPr lang="en-GB" dirty="0" err="1"/>
              <a:t>Covid</a:t>
            </a:r>
            <a:r>
              <a:rPr lang="en-GB" dirty="0"/>
              <a:t> 19 pandemic, when individuals may be receiving news of diagnosis which may or may not be life limiting.</a:t>
            </a:r>
          </a:p>
          <a:p>
            <a:pPr marL="45720" indent="0">
              <a:buNone/>
            </a:pPr>
            <a:endParaRPr lang="en-GB" dirty="0"/>
          </a:p>
          <a:p>
            <a:r>
              <a:rPr lang="en-GB" dirty="0"/>
              <a:t> NICE guidance is clear that support and advice should be given at the most suitable time, following any diagnosis and then repeatedly throughout the illness, to allow people to think through and address different issues in their own time, to make ACP as useful and meaningful for the individual</a:t>
            </a:r>
          </a:p>
        </p:txBody>
      </p:sp>
      <p:sp>
        <p:nvSpPr>
          <p:cNvPr id="3" name="Title 2">
            <a:extLst>
              <a:ext uri="{FF2B5EF4-FFF2-40B4-BE49-F238E27FC236}">
                <a16:creationId xmlns:a16="http://schemas.microsoft.com/office/drawing/2014/main" xmlns="" id="{3FB5FEC7-AB6F-46E0-A270-5B0FB4B1B888}"/>
              </a:ext>
            </a:extLst>
          </p:cNvPr>
          <p:cNvSpPr>
            <a:spLocks noGrp="1"/>
          </p:cNvSpPr>
          <p:nvPr>
            <p:ph type="title"/>
          </p:nvPr>
        </p:nvSpPr>
        <p:spPr/>
        <p:txBody>
          <a:bodyPr/>
          <a:lstStyle/>
          <a:p>
            <a:endParaRPr lang="en-GB" dirty="0"/>
          </a:p>
        </p:txBody>
      </p:sp>
    </p:spTree>
    <p:extLst>
      <p:ext uri="{BB962C8B-B14F-4D97-AF65-F5344CB8AC3E}">
        <p14:creationId xmlns:p14="http://schemas.microsoft.com/office/powerpoint/2010/main" val="1569913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1"/>
            <a:ext cx="4911081" cy="4302217"/>
          </a:xfrm>
        </p:spPr>
        <p:txBody>
          <a:bodyPr>
            <a:normAutofit fontScale="77500" lnSpcReduction="20000"/>
          </a:bodyPr>
          <a:lstStyle/>
          <a:p>
            <a:r>
              <a:rPr lang="en-US" dirty="0"/>
              <a:t>Be sensitive – some people may not want to talk about or have an advance care plan.</a:t>
            </a:r>
          </a:p>
          <a:p>
            <a:endParaRPr lang="en-US" dirty="0"/>
          </a:p>
          <a:p>
            <a:r>
              <a:rPr lang="en-US" dirty="0"/>
              <a:t>Check whether the person already has an advance care plan in place.</a:t>
            </a:r>
          </a:p>
          <a:p>
            <a:endParaRPr lang="en-US" dirty="0"/>
          </a:p>
          <a:p>
            <a:r>
              <a:rPr lang="en-US" dirty="0"/>
              <a:t>Remember that everyone is different – their wish for knowledge, autonomy and control will vary.</a:t>
            </a:r>
          </a:p>
          <a:p>
            <a:endParaRPr lang="en-US" dirty="0"/>
          </a:p>
          <a:p>
            <a:r>
              <a:rPr lang="en-US" dirty="0"/>
              <a:t>Be ready at any time to explain the purpose of advance care planning, and discuss the advantages and challenges.</a:t>
            </a:r>
          </a:p>
          <a:p>
            <a:endParaRPr lang="en-US" dirty="0"/>
          </a:p>
          <a:p>
            <a:r>
              <a:rPr lang="en-US" dirty="0"/>
              <a:t>Remember that people may make choices that seem unwise – this doesn’t mean that they are unable to make decisions or their decisions are wrong.</a:t>
            </a:r>
          </a:p>
          <a:p>
            <a:endParaRPr lang="en-GB" dirty="0"/>
          </a:p>
        </p:txBody>
      </p:sp>
      <p:sp>
        <p:nvSpPr>
          <p:cNvPr id="2" name="Title 1"/>
          <p:cNvSpPr>
            <a:spLocks noGrp="1"/>
          </p:cNvSpPr>
          <p:nvPr>
            <p:ph type="title"/>
          </p:nvPr>
        </p:nvSpPr>
        <p:spPr/>
        <p:txBody>
          <a:bodyPr/>
          <a:lstStyle/>
          <a:p>
            <a:r>
              <a:rPr lang="en-GB" dirty="0"/>
              <a:t>Introducing advance care planning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2120" y="2910099"/>
            <a:ext cx="2944001" cy="195909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07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Person initiates the conversation</a:t>
            </a:r>
          </a:p>
          <a:p>
            <a:r>
              <a:rPr lang="en-GB" dirty="0" smtClean="0"/>
              <a:t>Media topics may prompt conversation</a:t>
            </a:r>
          </a:p>
          <a:p>
            <a:r>
              <a:rPr lang="en-GB" dirty="0" smtClean="0"/>
              <a:t>Diagnosis of a progressive life limiting illness</a:t>
            </a:r>
          </a:p>
          <a:p>
            <a:r>
              <a:rPr lang="en-GB" dirty="0" smtClean="0"/>
              <a:t>The diagnosis of a condition with a predictable trajectory, which is likely to result in a loss of capacity, such as dementia or motor neurone disease</a:t>
            </a:r>
          </a:p>
          <a:p>
            <a:r>
              <a:rPr lang="en-GB" dirty="0" smtClean="0"/>
              <a:t>A change or deterioration in condition/multiple hospital admissions for the same illness</a:t>
            </a:r>
          </a:p>
          <a:p>
            <a:r>
              <a:rPr lang="en-GB" dirty="0" smtClean="0"/>
              <a:t>Change in a person’s circumstances such as moving into a care home or a loss of a family member</a:t>
            </a:r>
            <a:endParaRPr lang="en-GB" dirty="0"/>
          </a:p>
        </p:txBody>
      </p:sp>
      <p:sp>
        <p:nvSpPr>
          <p:cNvPr id="3" name="Title 2"/>
          <p:cNvSpPr>
            <a:spLocks noGrp="1"/>
          </p:cNvSpPr>
          <p:nvPr>
            <p:ph type="title"/>
          </p:nvPr>
        </p:nvSpPr>
        <p:spPr/>
        <p:txBody>
          <a:bodyPr/>
          <a:lstStyle/>
          <a:p>
            <a:r>
              <a:rPr lang="en-GB" sz="2400" dirty="0" smtClean="0"/>
              <a:t>Triggers for initiating or reviewing advance care planning discussions</a:t>
            </a:r>
            <a:endParaRPr lang="en-GB" sz="2400" dirty="0"/>
          </a:p>
        </p:txBody>
      </p:sp>
    </p:spTree>
    <p:extLst>
      <p:ext uri="{BB962C8B-B14F-4D97-AF65-F5344CB8AC3E}">
        <p14:creationId xmlns:p14="http://schemas.microsoft.com/office/powerpoint/2010/main" val="25450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1960" y="1772816"/>
            <a:ext cx="4402832" cy="4896544"/>
          </a:xfrm>
        </p:spPr>
        <p:txBody>
          <a:bodyPr>
            <a:normAutofit fontScale="55000" lnSpcReduction="20000"/>
          </a:bodyPr>
          <a:lstStyle/>
          <a:p>
            <a:pPr marL="0" indent="0">
              <a:buNone/>
            </a:pPr>
            <a:r>
              <a:rPr lang="en-US" sz="3100" dirty="0"/>
              <a:t>Give people written information about advance care planning in a way that they can understand, and explain how it is relevant to them. If someone has recently been diagnosed with a long-term or life-limiting condition that may affect their ability to make decisions in the future, make sure they have information about:</a:t>
            </a:r>
          </a:p>
          <a:p>
            <a:pPr marL="0" indent="0">
              <a:buNone/>
            </a:pPr>
            <a:endParaRPr lang="en-US" sz="3100" dirty="0"/>
          </a:p>
          <a:p>
            <a:r>
              <a:rPr lang="en-US" sz="3100" dirty="0"/>
              <a:t>Their condition. Support them to ask healthcare staff for more information if needed.</a:t>
            </a:r>
          </a:p>
          <a:p>
            <a:r>
              <a:rPr lang="en-US" sz="3100" dirty="0"/>
              <a:t>The process of advance care planning.</a:t>
            </a:r>
          </a:p>
          <a:p>
            <a:r>
              <a:rPr lang="en-US" sz="3100" dirty="0"/>
              <a:t>How they can change the decisions they have made while they still have capacity to do so.</a:t>
            </a:r>
          </a:p>
          <a:p>
            <a:r>
              <a:rPr lang="en-US" sz="3100" dirty="0"/>
              <a:t>How decisions will be made if they lose capacity.</a:t>
            </a:r>
          </a:p>
          <a:p>
            <a:endParaRPr lang="en-GB" dirty="0"/>
          </a:p>
        </p:txBody>
      </p:sp>
      <p:sp>
        <p:nvSpPr>
          <p:cNvPr id="2" name="Title 1"/>
          <p:cNvSpPr>
            <a:spLocks noGrp="1"/>
          </p:cNvSpPr>
          <p:nvPr>
            <p:ph type="title"/>
          </p:nvPr>
        </p:nvSpPr>
        <p:spPr/>
        <p:txBody>
          <a:bodyPr/>
          <a:lstStyle/>
          <a:p>
            <a:r>
              <a:rPr lang="en-GB" dirty="0"/>
              <a:t>Providing information</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146" y="3068960"/>
            <a:ext cx="3444827" cy="18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20598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844824"/>
            <a:ext cx="5400600" cy="4392488"/>
          </a:xfrm>
        </p:spPr>
        <p:txBody>
          <a:bodyPr>
            <a:normAutofit lnSpcReduction="10000"/>
          </a:bodyPr>
          <a:lstStyle/>
          <a:p>
            <a:r>
              <a:rPr lang="en-US" dirty="0"/>
              <a:t>Planning your care in advance might:</a:t>
            </a:r>
          </a:p>
          <a:p>
            <a:pPr marL="45720" indent="0">
              <a:buNone/>
            </a:pPr>
            <a:endParaRPr lang="en-US" dirty="0"/>
          </a:p>
          <a:p>
            <a:pPr marL="45720" indent="0">
              <a:buNone/>
            </a:pPr>
            <a:r>
              <a:rPr lang="en-US" dirty="0"/>
              <a:t>•make it more likely that other people understand what’s               important to you</a:t>
            </a:r>
          </a:p>
          <a:p>
            <a:pPr marL="45720" indent="0">
              <a:buNone/>
            </a:pPr>
            <a:r>
              <a:rPr lang="en-US" dirty="0"/>
              <a:t>•make it more likely that you’ll get the care that you want</a:t>
            </a:r>
          </a:p>
          <a:p>
            <a:pPr marL="45720" indent="0">
              <a:buNone/>
            </a:pPr>
            <a:r>
              <a:rPr lang="en-US" dirty="0"/>
              <a:t>•make things easier for your family. </a:t>
            </a:r>
          </a:p>
          <a:p>
            <a:endParaRPr lang="en-US" dirty="0"/>
          </a:p>
          <a:p>
            <a:r>
              <a:rPr lang="en-US" dirty="0"/>
              <a:t>Even if you’re not approaching the end of your life, it can still be helpful to plan ahead. It’s helpful if there is a time in the future when you aren’t able to tell people what you want. </a:t>
            </a:r>
          </a:p>
          <a:p>
            <a:endParaRPr lang="en-GB" dirty="0"/>
          </a:p>
        </p:txBody>
      </p:sp>
      <p:sp>
        <p:nvSpPr>
          <p:cNvPr id="3" name="Title 2"/>
          <p:cNvSpPr>
            <a:spLocks noGrp="1"/>
          </p:cNvSpPr>
          <p:nvPr>
            <p:ph type="title"/>
          </p:nvPr>
        </p:nvSpPr>
        <p:spPr/>
        <p:txBody>
          <a:bodyPr/>
          <a:lstStyle/>
          <a:p>
            <a:r>
              <a:rPr lang="en-GB" dirty="0"/>
              <a:t>Why plan ahead?</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7263" y="3212976"/>
            <a:ext cx="2619375" cy="174307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2329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2400" dirty="0"/>
              <a:t>Help the person make an </a:t>
            </a:r>
            <a:r>
              <a:rPr lang="en-US" sz="2400" dirty="0">
                <a:solidFill>
                  <a:srgbClr val="FF0000"/>
                </a:solidFill>
              </a:rPr>
              <a:t>informed</a:t>
            </a:r>
            <a:r>
              <a:rPr lang="en-US" sz="2400" dirty="0"/>
              <a:t> choice about whether to make an advanced care plan. It should be entirely their decision. An advance care plan can cover areas such as the person’s thoughts on different types of care, support or treatment, financial matters, and how they like to do things (for example shower rather than bath). As part of this process:</a:t>
            </a:r>
          </a:p>
          <a:p>
            <a:endParaRPr lang="en-US" sz="2400" dirty="0"/>
          </a:p>
          <a:p>
            <a:r>
              <a:rPr lang="en-US" sz="1800" dirty="0"/>
              <a:t>Together with the person (and their </a:t>
            </a:r>
            <a:r>
              <a:rPr lang="en-US" sz="1800" dirty="0" err="1"/>
              <a:t>carer</a:t>
            </a:r>
            <a:r>
              <a:rPr lang="en-US" sz="1800" dirty="0"/>
              <a:t> or family if they wish), think about anything that could stop them being fully involved and how to make their involvement easier.</a:t>
            </a:r>
          </a:p>
          <a:p>
            <a:r>
              <a:rPr lang="en-US" sz="1800" dirty="0"/>
              <a:t>Offer to discuss advance care planning at a time that is right for them</a:t>
            </a:r>
          </a:p>
          <a:p>
            <a:r>
              <a:rPr lang="en-US" sz="1800" dirty="0"/>
              <a:t>Make sure you have up-to-date information about the person’s medical condition and treatment options to help the process and involve relevant healthcare staff if needed.</a:t>
            </a:r>
            <a:endParaRPr lang="en-GB" sz="1800" dirty="0"/>
          </a:p>
        </p:txBody>
      </p:sp>
      <p:sp>
        <p:nvSpPr>
          <p:cNvPr id="2" name="Title 1"/>
          <p:cNvSpPr>
            <a:spLocks noGrp="1"/>
          </p:cNvSpPr>
          <p:nvPr>
            <p:ph type="title"/>
          </p:nvPr>
        </p:nvSpPr>
        <p:spPr/>
        <p:txBody>
          <a:bodyPr/>
          <a:lstStyle/>
          <a:p>
            <a:r>
              <a:rPr lang="en-GB" dirty="0"/>
              <a:t>Helping people decide</a:t>
            </a:r>
          </a:p>
        </p:txBody>
      </p:sp>
    </p:spTree>
    <p:extLst>
      <p:ext uri="{BB962C8B-B14F-4D97-AF65-F5344CB8AC3E}">
        <p14:creationId xmlns:p14="http://schemas.microsoft.com/office/powerpoint/2010/main" val="10988683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868</TotalTime>
  <Words>2276</Words>
  <Application>Microsoft Office PowerPoint</Application>
  <PresentationFormat>On-screen Show (4:3)</PresentationFormat>
  <Paragraphs>160</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Grid</vt:lpstr>
      <vt:lpstr>Advance care planning</vt:lpstr>
      <vt:lpstr>What is advance care planning</vt:lpstr>
      <vt:lpstr>PowerPoint Presentation</vt:lpstr>
      <vt:lpstr>PowerPoint Presentation</vt:lpstr>
      <vt:lpstr>Introducing advance care planning</vt:lpstr>
      <vt:lpstr>Triggers for initiating or reviewing advance care planning discussions</vt:lpstr>
      <vt:lpstr>Providing information</vt:lpstr>
      <vt:lpstr>Why plan ahead?</vt:lpstr>
      <vt:lpstr>Helping people decide</vt:lpstr>
      <vt:lpstr>Developing advance care plans</vt:lpstr>
      <vt:lpstr>Communication support</vt:lpstr>
      <vt:lpstr>Recording and sharing advance care plans</vt:lpstr>
      <vt:lpstr>What is an advance decision to refuse treatment?</vt:lpstr>
      <vt:lpstr>What can and can’t be included?</vt:lpstr>
      <vt:lpstr>Does my healthcare team have to follow my advance decision to refuse treatment?</vt:lpstr>
      <vt:lpstr>How do I make an advance decision to refuse treatment?</vt:lpstr>
      <vt:lpstr>What is a do not attempt cardiopulmonary resuscitation (DNACPR) decision?</vt:lpstr>
      <vt:lpstr>What happens if I can’t make decisions for myself in the future?</vt:lpstr>
      <vt:lpstr>PowerPoint Presentation</vt:lpstr>
      <vt:lpstr>Further reading</vt:lpstr>
    </vt:vector>
  </TitlesOfParts>
  <Company>Southern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care planning</dc:title>
  <dc:creator>Gallagher, Niall</dc:creator>
  <cp:lastModifiedBy>Gallagher, Niall</cp:lastModifiedBy>
  <cp:revision>27</cp:revision>
  <dcterms:created xsi:type="dcterms:W3CDTF">2020-05-04T09:48:11Z</dcterms:created>
  <dcterms:modified xsi:type="dcterms:W3CDTF">2020-05-13T08:29:17Z</dcterms:modified>
</cp:coreProperties>
</file>