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41"/>
  </p:notesMasterIdLst>
  <p:handoutMasterIdLst>
    <p:handoutMasterId r:id="rId42"/>
  </p:handoutMasterIdLst>
  <p:sldIdLst>
    <p:sldId id="315" r:id="rId5"/>
    <p:sldId id="331" r:id="rId6"/>
    <p:sldId id="355" r:id="rId7"/>
    <p:sldId id="346" r:id="rId8"/>
    <p:sldId id="369" r:id="rId9"/>
    <p:sldId id="334" r:id="rId10"/>
    <p:sldId id="340" r:id="rId11"/>
    <p:sldId id="368" r:id="rId12"/>
    <p:sldId id="356" r:id="rId13"/>
    <p:sldId id="357" r:id="rId14"/>
    <p:sldId id="358" r:id="rId15"/>
    <p:sldId id="359" r:id="rId16"/>
    <p:sldId id="360" r:id="rId17"/>
    <p:sldId id="361" r:id="rId18"/>
    <p:sldId id="336" r:id="rId19"/>
    <p:sldId id="337" r:id="rId20"/>
    <p:sldId id="341" r:id="rId21"/>
    <p:sldId id="338" r:id="rId22"/>
    <p:sldId id="322" r:id="rId23"/>
    <p:sldId id="352" r:id="rId24"/>
    <p:sldId id="351" r:id="rId25"/>
    <p:sldId id="342" r:id="rId26"/>
    <p:sldId id="343" r:id="rId27"/>
    <p:sldId id="344" r:id="rId28"/>
    <p:sldId id="367" r:id="rId29"/>
    <p:sldId id="324" r:id="rId30"/>
    <p:sldId id="325" r:id="rId31"/>
    <p:sldId id="347" r:id="rId32"/>
    <p:sldId id="362" r:id="rId33"/>
    <p:sldId id="363" r:id="rId34"/>
    <p:sldId id="348" r:id="rId35"/>
    <p:sldId id="350" r:id="rId36"/>
    <p:sldId id="354" r:id="rId37"/>
    <p:sldId id="365" r:id="rId38"/>
    <p:sldId id="366" r:id="rId39"/>
    <p:sldId id="370"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B367626E-EDFC-3544-8AB5-D78DE8A4D2F8}">
          <p14:sldIdLst>
            <p14:sldId id="315"/>
          </p14:sldIdLst>
        </p14:section>
        <p14:section name="Untitled Section" id="{39625390-A7D3-904A-8544-B42BB798F709}">
          <p14:sldIdLst>
            <p14:sldId id="331"/>
            <p14:sldId id="355"/>
            <p14:sldId id="346"/>
            <p14:sldId id="369"/>
            <p14:sldId id="334"/>
            <p14:sldId id="340"/>
            <p14:sldId id="368"/>
            <p14:sldId id="356"/>
            <p14:sldId id="357"/>
            <p14:sldId id="358"/>
            <p14:sldId id="359"/>
            <p14:sldId id="360"/>
            <p14:sldId id="361"/>
            <p14:sldId id="336"/>
            <p14:sldId id="337"/>
            <p14:sldId id="341"/>
            <p14:sldId id="338"/>
            <p14:sldId id="322"/>
            <p14:sldId id="352"/>
            <p14:sldId id="351"/>
            <p14:sldId id="342"/>
            <p14:sldId id="343"/>
            <p14:sldId id="344"/>
            <p14:sldId id="367"/>
            <p14:sldId id="324"/>
            <p14:sldId id="325"/>
            <p14:sldId id="347"/>
            <p14:sldId id="362"/>
            <p14:sldId id="363"/>
            <p14:sldId id="348"/>
            <p14:sldId id="350"/>
            <p14:sldId id="354"/>
            <p14:sldId id="365"/>
            <p14:sldId id="366"/>
            <p14:sldId id="37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0388"/>
    <p:restoredTop sz="72794" autoAdjust="0"/>
  </p:normalViewPr>
  <p:slideViewPr>
    <p:cSldViewPr>
      <p:cViewPr>
        <p:scale>
          <a:sx n="48" d="100"/>
          <a:sy n="48" d="100"/>
        </p:scale>
        <p:origin x="-2568" y="-570"/>
      </p:cViewPr>
      <p:guideLst>
        <p:guide orient="horz" pos="2160"/>
        <p:guide pos="2880"/>
      </p:guideLst>
    </p:cSldViewPr>
  </p:slideViewPr>
  <p:notesTextViewPr>
    <p:cViewPr>
      <p:scale>
        <a:sx n="100" d="100"/>
        <a:sy n="100" d="100"/>
      </p:scale>
      <p:origin x="0" y="0"/>
    </p:cViewPr>
  </p:notesTextViewPr>
  <p:sorterViewPr>
    <p:cViewPr>
      <p:scale>
        <a:sx n="108" d="100"/>
        <a:sy n="108" d="100"/>
      </p:scale>
      <p:origin x="0" y="1872"/>
    </p:cViewPr>
  </p:sorterViewPr>
  <p:notesViewPr>
    <p:cSldViewPr>
      <p:cViewPr>
        <p:scale>
          <a:sx n="120" d="100"/>
          <a:sy n="120" d="100"/>
        </p:scale>
        <p:origin x="-1380" y="3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E4400-443D-4CC8-81E9-7B31BA257287}"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2EA73E4A-9FF8-4D27-9374-DD8F8E232BC9}">
      <dgm:prSet phldrT="[Text]"/>
      <dgm:spPr/>
      <dgm:t>
        <a:bodyPr/>
        <a:lstStyle/>
        <a:p>
          <a:r>
            <a:rPr lang="en-GB" dirty="0" smtClean="0"/>
            <a:t>Communication</a:t>
          </a:r>
          <a:endParaRPr lang="en-GB" dirty="0"/>
        </a:p>
      </dgm:t>
    </dgm:pt>
    <dgm:pt modelId="{EB3AAC03-F35E-4E0F-B3D3-B9DD9AC661AF}" type="parTrans" cxnId="{34D20B40-AE60-40AF-94A0-8677D9572AD3}">
      <dgm:prSet/>
      <dgm:spPr/>
      <dgm:t>
        <a:bodyPr/>
        <a:lstStyle/>
        <a:p>
          <a:endParaRPr lang="en-GB"/>
        </a:p>
      </dgm:t>
    </dgm:pt>
    <dgm:pt modelId="{48F06E24-C941-442D-A61D-ECD5DC1E2880}" type="sibTrans" cxnId="{34D20B40-AE60-40AF-94A0-8677D9572AD3}">
      <dgm:prSet/>
      <dgm:spPr/>
      <dgm:t>
        <a:bodyPr/>
        <a:lstStyle/>
        <a:p>
          <a:endParaRPr lang="en-GB"/>
        </a:p>
      </dgm:t>
    </dgm:pt>
    <dgm:pt modelId="{8D9E1B54-1DF7-4623-9FE5-52D8F535028E}">
      <dgm:prSet phldrT="[Text]"/>
      <dgm:spPr/>
      <dgm:t>
        <a:bodyPr/>
        <a:lstStyle/>
        <a:p>
          <a:r>
            <a:rPr lang="en-GB" dirty="0" smtClean="0"/>
            <a:t>Presence</a:t>
          </a:r>
          <a:endParaRPr lang="en-GB" dirty="0"/>
        </a:p>
      </dgm:t>
    </dgm:pt>
    <dgm:pt modelId="{F28A1594-A813-4EF3-960B-FBA21B025CEF}" type="parTrans" cxnId="{2AD0741E-CFE3-4919-99DC-63668BC4C068}">
      <dgm:prSet/>
      <dgm:spPr/>
      <dgm:t>
        <a:bodyPr/>
        <a:lstStyle/>
        <a:p>
          <a:endParaRPr lang="en-GB"/>
        </a:p>
      </dgm:t>
    </dgm:pt>
    <dgm:pt modelId="{3C7A815D-3760-4E51-A272-F3E5E7B9E54B}" type="sibTrans" cxnId="{2AD0741E-CFE3-4919-99DC-63668BC4C068}">
      <dgm:prSet/>
      <dgm:spPr/>
      <dgm:t>
        <a:bodyPr/>
        <a:lstStyle/>
        <a:p>
          <a:endParaRPr lang="en-GB"/>
        </a:p>
      </dgm:t>
    </dgm:pt>
    <dgm:pt modelId="{95B2CBF2-D3A3-4E79-AE4D-D62CBA1A0818}">
      <dgm:prSet phldrT="[Text]"/>
      <dgm:spPr/>
      <dgm:t>
        <a:bodyPr/>
        <a:lstStyle/>
        <a:p>
          <a:r>
            <a:rPr lang="en-GB" dirty="0" smtClean="0"/>
            <a:t>Compassion</a:t>
          </a:r>
          <a:endParaRPr lang="en-GB" dirty="0"/>
        </a:p>
      </dgm:t>
    </dgm:pt>
    <dgm:pt modelId="{3C809401-2043-4850-B77F-179332CF1EA5}" type="parTrans" cxnId="{719A1711-0619-4AC7-BFFC-1FB447BEF480}">
      <dgm:prSet/>
      <dgm:spPr/>
      <dgm:t>
        <a:bodyPr/>
        <a:lstStyle/>
        <a:p>
          <a:endParaRPr lang="en-GB"/>
        </a:p>
      </dgm:t>
    </dgm:pt>
    <dgm:pt modelId="{36C778C3-A135-4456-85E4-0A6A1116BC80}" type="sibTrans" cxnId="{719A1711-0619-4AC7-BFFC-1FB447BEF480}">
      <dgm:prSet/>
      <dgm:spPr/>
      <dgm:t>
        <a:bodyPr/>
        <a:lstStyle/>
        <a:p>
          <a:endParaRPr lang="en-GB"/>
        </a:p>
      </dgm:t>
    </dgm:pt>
    <dgm:pt modelId="{9CCA7AA8-4587-480E-A94E-C30B1EF615AF}">
      <dgm:prSet phldrT="[Text]"/>
      <dgm:spPr/>
      <dgm:t>
        <a:bodyPr/>
        <a:lstStyle/>
        <a:p>
          <a:r>
            <a:rPr lang="en-GB" dirty="0" smtClean="0"/>
            <a:t>Empathy</a:t>
          </a:r>
          <a:endParaRPr lang="en-GB" dirty="0"/>
        </a:p>
      </dgm:t>
    </dgm:pt>
    <dgm:pt modelId="{4A0D5097-61C4-48FD-902C-C12B53044355}" type="parTrans" cxnId="{D5C1DB75-BC44-46C3-9666-497CFA9E250E}">
      <dgm:prSet/>
      <dgm:spPr/>
      <dgm:t>
        <a:bodyPr/>
        <a:lstStyle/>
        <a:p>
          <a:endParaRPr lang="en-GB"/>
        </a:p>
      </dgm:t>
    </dgm:pt>
    <dgm:pt modelId="{D445100C-6AF5-4163-8F98-4ACA2F1F98F6}" type="sibTrans" cxnId="{D5C1DB75-BC44-46C3-9666-497CFA9E250E}">
      <dgm:prSet/>
      <dgm:spPr/>
      <dgm:t>
        <a:bodyPr/>
        <a:lstStyle/>
        <a:p>
          <a:endParaRPr lang="en-GB"/>
        </a:p>
      </dgm:t>
    </dgm:pt>
    <dgm:pt modelId="{D4CB4CAF-3B61-4DB1-A714-87796C11EF90}">
      <dgm:prSet phldrT="[Text]"/>
      <dgm:spPr/>
      <dgm:t>
        <a:bodyPr/>
        <a:lstStyle/>
        <a:p>
          <a:r>
            <a:rPr lang="en-GB" dirty="0" smtClean="0"/>
            <a:t>Care</a:t>
          </a:r>
          <a:endParaRPr lang="en-GB" dirty="0"/>
        </a:p>
      </dgm:t>
    </dgm:pt>
    <dgm:pt modelId="{F3B016EF-709A-4944-8BF9-7537F0D86424}" type="parTrans" cxnId="{804F6E04-2794-480A-B8EB-252F37CA88AF}">
      <dgm:prSet/>
      <dgm:spPr/>
      <dgm:t>
        <a:bodyPr/>
        <a:lstStyle/>
        <a:p>
          <a:endParaRPr lang="en-GB"/>
        </a:p>
      </dgm:t>
    </dgm:pt>
    <dgm:pt modelId="{E0DC73B5-25A8-4B32-BD7A-94A8ED0CF733}" type="sibTrans" cxnId="{804F6E04-2794-480A-B8EB-252F37CA88AF}">
      <dgm:prSet/>
      <dgm:spPr/>
      <dgm:t>
        <a:bodyPr/>
        <a:lstStyle/>
        <a:p>
          <a:endParaRPr lang="en-GB"/>
        </a:p>
      </dgm:t>
    </dgm:pt>
    <dgm:pt modelId="{93BDEFF7-BE04-46ED-9C08-705BA685D22D}" type="pres">
      <dgm:prSet presAssocID="{441E4400-443D-4CC8-81E9-7B31BA257287}" presName="Name0" presStyleCnt="0">
        <dgm:presLayoutVars>
          <dgm:chMax val="7"/>
          <dgm:chPref val="7"/>
          <dgm:dir/>
        </dgm:presLayoutVars>
      </dgm:prSet>
      <dgm:spPr/>
    </dgm:pt>
    <dgm:pt modelId="{7846252F-8E7A-49FA-A1FA-555E2ABC6A75}" type="pres">
      <dgm:prSet presAssocID="{441E4400-443D-4CC8-81E9-7B31BA257287}" presName="Name1" presStyleCnt="0"/>
      <dgm:spPr/>
    </dgm:pt>
    <dgm:pt modelId="{FC53CDBB-31D4-4C72-AD9D-F3779125C7D1}" type="pres">
      <dgm:prSet presAssocID="{441E4400-443D-4CC8-81E9-7B31BA257287}" presName="cycle" presStyleCnt="0"/>
      <dgm:spPr/>
    </dgm:pt>
    <dgm:pt modelId="{39C717F9-19BC-4A4D-82A0-60C82A3D0EF6}" type="pres">
      <dgm:prSet presAssocID="{441E4400-443D-4CC8-81E9-7B31BA257287}" presName="srcNode" presStyleLbl="node1" presStyleIdx="0" presStyleCnt="5"/>
      <dgm:spPr/>
    </dgm:pt>
    <dgm:pt modelId="{CECA6E2E-3334-44C2-8496-AB8990C73A07}" type="pres">
      <dgm:prSet presAssocID="{441E4400-443D-4CC8-81E9-7B31BA257287}" presName="conn" presStyleLbl="parChTrans1D2" presStyleIdx="0" presStyleCnt="1"/>
      <dgm:spPr/>
    </dgm:pt>
    <dgm:pt modelId="{A00FAD89-BF1F-4B30-8E94-0CF244015325}" type="pres">
      <dgm:prSet presAssocID="{441E4400-443D-4CC8-81E9-7B31BA257287}" presName="extraNode" presStyleLbl="node1" presStyleIdx="0" presStyleCnt="5"/>
      <dgm:spPr/>
    </dgm:pt>
    <dgm:pt modelId="{1D4B799E-D79F-48E6-9926-610D1328CEF1}" type="pres">
      <dgm:prSet presAssocID="{441E4400-443D-4CC8-81E9-7B31BA257287}" presName="dstNode" presStyleLbl="node1" presStyleIdx="0" presStyleCnt="5"/>
      <dgm:spPr/>
    </dgm:pt>
    <dgm:pt modelId="{4ACAF511-AA94-4475-A98B-96A58F0BA192}" type="pres">
      <dgm:prSet presAssocID="{2EA73E4A-9FF8-4D27-9374-DD8F8E232BC9}" presName="text_1" presStyleLbl="node1" presStyleIdx="0" presStyleCnt="5">
        <dgm:presLayoutVars>
          <dgm:bulletEnabled val="1"/>
        </dgm:presLayoutVars>
      </dgm:prSet>
      <dgm:spPr/>
    </dgm:pt>
    <dgm:pt modelId="{F2EA842F-760D-47AB-A975-CA03BC57315F}" type="pres">
      <dgm:prSet presAssocID="{2EA73E4A-9FF8-4D27-9374-DD8F8E232BC9}" presName="accent_1" presStyleCnt="0"/>
      <dgm:spPr/>
    </dgm:pt>
    <dgm:pt modelId="{A33161D5-8539-4CE4-A2A7-AD51A76FD779}" type="pres">
      <dgm:prSet presAssocID="{2EA73E4A-9FF8-4D27-9374-DD8F8E232BC9}" presName="accentRepeatNode" presStyleLbl="solidFgAcc1" presStyleIdx="0" presStyleCnt="5"/>
      <dgm:spPr/>
    </dgm:pt>
    <dgm:pt modelId="{95AAE364-A683-4AAB-83ED-2229E121F674}" type="pres">
      <dgm:prSet presAssocID="{8D9E1B54-1DF7-4623-9FE5-52D8F535028E}" presName="text_2" presStyleLbl="node1" presStyleIdx="1" presStyleCnt="5">
        <dgm:presLayoutVars>
          <dgm:bulletEnabled val="1"/>
        </dgm:presLayoutVars>
      </dgm:prSet>
      <dgm:spPr/>
    </dgm:pt>
    <dgm:pt modelId="{C0A98356-861A-4364-B5BB-C970BBD97DE7}" type="pres">
      <dgm:prSet presAssocID="{8D9E1B54-1DF7-4623-9FE5-52D8F535028E}" presName="accent_2" presStyleCnt="0"/>
      <dgm:spPr/>
    </dgm:pt>
    <dgm:pt modelId="{A61D8330-C184-4113-94DA-F82C35E28C90}" type="pres">
      <dgm:prSet presAssocID="{8D9E1B54-1DF7-4623-9FE5-52D8F535028E}" presName="accentRepeatNode" presStyleLbl="solidFgAcc1" presStyleIdx="1" presStyleCnt="5"/>
      <dgm:spPr/>
    </dgm:pt>
    <dgm:pt modelId="{17AA3B20-6C44-46BF-B04C-40EE5A9C78F9}" type="pres">
      <dgm:prSet presAssocID="{95B2CBF2-D3A3-4E79-AE4D-D62CBA1A0818}" presName="text_3" presStyleLbl="node1" presStyleIdx="2" presStyleCnt="5">
        <dgm:presLayoutVars>
          <dgm:bulletEnabled val="1"/>
        </dgm:presLayoutVars>
      </dgm:prSet>
      <dgm:spPr/>
    </dgm:pt>
    <dgm:pt modelId="{77C4E82E-EFED-4058-A636-900EB95D9CC1}" type="pres">
      <dgm:prSet presAssocID="{95B2CBF2-D3A3-4E79-AE4D-D62CBA1A0818}" presName="accent_3" presStyleCnt="0"/>
      <dgm:spPr/>
    </dgm:pt>
    <dgm:pt modelId="{BEDFF9D9-C367-4B6C-8661-DBD0BEF00A96}" type="pres">
      <dgm:prSet presAssocID="{95B2CBF2-D3A3-4E79-AE4D-D62CBA1A0818}" presName="accentRepeatNode" presStyleLbl="solidFgAcc1" presStyleIdx="2" presStyleCnt="5"/>
      <dgm:spPr/>
    </dgm:pt>
    <dgm:pt modelId="{971D1B77-E2DD-4A04-8FF0-1D18F2ABE44A}" type="pres">
      <dgm:prSet presAssocID="{D4CB4CAF-3B61-4DB1-A714-87796C11EF90}" presName="text_4" presStyleLbl="node1" presStyleIdx="3" presStyleCnt="5">
        <dgm:presLayoutVars>
          <dgm:bulletEnabled val="1"/>
        </dgm:presLayoutVars>
      </dgm:prSet>
      <dgm:spPr/>
    </dgm:pt>
    <dgm:pt modelId="{18D95A30-E6B4-4B59-A510-21C69DA4693A}" type="pres">
      <dgm:prSet presAssocID="{D4CB4CAF-3B61-4DB1-A714-87796C11EF90}" presName="accent_4" presStyleCnt="0"/>
      <dgm:spPr/>
    </dgm:pt>
    <dgm:pt modelId="{61EB05F2-50E9-4D82-B01B-DDF567094FE2}" type="pres">
      <dgm:prSet presAssocID="{D4CB4CAF-3B61-4DB1-A714-87796C11EF90}" presName="accentRepeatNode" presStyleLbl="solidFgAcc1" presStyleIdx="3" presStyleCnt="5"/>
      <dgm:spPr/>
    </dgm:pt>
    <dgm:pt modelId="{AB3159B8-3B44-4D43-8FA4-38F82CDF6607}" type="pres">
      <dgm:prSet presAssocID="{9CCA7AA8-4587-480E-A94E-C30B1EF615AF}" presName="text_5" presStyleLbl="node1" presStyleIdx="4" presStyleCnt="5">
        <dgm:presLayoutVars>
          <dgm:bulletEnabled val="1"/>
        </dgm:presLayoutVars>
      </dgm:prSet>
      <dgm:spPr/>
    </dgm:pt>
    <dgm:pt modelId="{4744D2C5-32B8-4A1A-B651-C482A80AB53B}" type="pres">
      <dgm:prSet presAssocID="{9CCA7AA8-4587-480E-A94E-C30B1EF615AF}" presName="accent_5" presStyleCnt="0"/>
      <dgm:spPr/>
    </dgm:pt>
    <dgm:pt modelId="{B924B045-8A72-40AB-916A-C1D7A4CCB7D3}" type="pres">
      <dgm:prSet presAssocID="{9CCA7AA8-4587-480E-A94E-C30B1EF615AF}" presName="accentRepeatNode" presStyleLbl="solidFgAcc1" presStyleIdx="4" presStyleCnt="5"/>
      <dgm:spPr/>
    </dgm:pt>
  </dgm:ptLst>
  <dgm:cxnLst>
    <dgm:cxn modelId="{46DE73A4-0E69-411D-A6DA-75B369206DF4}" type="presOf" srcId="{8D9E1B54-1DF7-4623-9FE5-52D8F535028E}" destId="{95AAE364-A683-4AAB-83ED-2229E121F674}" srcOrd="0" destOrd="0" presId="urn:microsoft.com/office/officeart/2008/layout/VerticalCurvedList"/>
    <dgm:cxn modelId="{2E593783-C8B6-4874-9D09-8DB09D6CDD25}" type="presOf" srcId="{48F06E24-C941-442D-A61D-ECD5DC1E2880}" destId="{CECA6E2E-3334-44C2-8496-AB8990C73A07}" srcOrd="0" destOrd="0" presId="urn:microsoft.com/office/officeart/2008/layout/VerticalCurvedList"/>
    <dgm:cxn modelId="{CDF2259B-F741-40B5-9FAE-1DCA80DFFA69}" type="presOf" srcId="{D4CB4CAF-3B61-4DB1-A714-87796C11EF90}" destId="{971D1B77-E2DD-4A04-8FF0-1D18F2ABE44A}" srcOrd="0" destOrd="0" presId="urn:microsoft.com/office/officeart/2008/layout/VerticalCurvedList"/>
    <dgm:cxn modelId="{804F6E04-2794-480A-B8EB-252F37CA88AF}" srcId="{441E4400-443D-4CC8-81E9-7B31BA257287}" destId="{D4CB4CAF-3B61-4DB1-A714-87796C11EF90}" srcOrd="3" destOrd="0" parTransId="{F3B016EF-709A-4944-8BF9-7537F0D86424}" sibTransId="{E0DC73B5-25A8-4B32-BD7A-94A8ED0CF733}"/>
    <dgm:cxn modelId="{EABE8E03-A002-450B-9E1C-2CF61156D744}" type="presOf" srcId="{95B2CBF2-D3A3-4E79-AE4D-D62CBA1A0818}" destId="{17AA3B20-6C44-46BF-B04C-40EE5A9C78F9}" srcOrd="0" destOrd="0" presId="urn:microsoft.com/office/officeart/2008/layout/VerticalCurvedList"/>
    <dgm:cxn modelId="{719A1711-0619-4AC7-BFFC-1FB447BEF480}" srcId="{441E4400-443D-4CC8-81E9-7B31BA257287}" destId="{95B2CBF2-D3A3-4E79-AE4D-D62CBA1A0818}" srcOrd="2" destOrd="0" parTransId="{3C809401-2043-4850-B77F-179332CF1EA5}" sibTransId="{36C778C3-A135-4456-85E4-0A6A1116BC80}"/>
    <dgm:cxn modelId="{42BF44E4-5905-4EE5-A9CB-898EF68D4D14}" type="presOf" srcId="{9CCA7AA8-4587-480E-A94E-C30B1EF615AF}" destId="{AB3159B8-3B44-4D43-8FA4-38F82CDF6607}" srcOrd="0" destOrd="0" presId="urn:microsoft.com/office/officeart/2008/layout/VerticalCurvedList"/>
    <dgm:cxn modelId="{34D20B40-AE60-40AF-94A0-8677D9572AD3}" srcId="{441E4400-443D-4CC8-81E9-7B31BA257287}" destId="{2EA73E4A-9FF8-4D27-9374-DD8F8E232BC9}" srcOrd="0" destOrd="0" parTransId="{EB3AAC03-F35E-4E0F-B3D3-B9DD9AC661AF}" sibTransId="{48F06E24-C941-442D-A61D-ECD5DC1E2880}"/>
    <dgm:cxn modelId="{2AD0741E-CFE3-4919-99DC-63668BC4C068}" srcId="{441E4400-443D-4CC8-81E9-7B31BA257287}" destId="{8D9E1B54-1DF7-4623-9FE5-52D8F535028E}" srcOrd="1" destOrd="0" parTransId="{F28A1594-A813-4EF3-960B-FBA21B025CEF}" sibTransId="{3C7A815D-3760-4E51-A272-F3E5E7B9E54B}"/>
    <dgm:cxn modelId="{D5C1DB75-BC44-46C3-9666-497CFA9E250E}" srcId="{441E4400-443D-4CC8-81E9-7B31BA257287}" destId="{9CCA7AA8-4587-480E-A94E-C30B1EF615AF}" srcOrd="4" destOrd="0" parTransId="{4A0D5097-61C4-48FD-902C-C12B53044355}" sibTransId="{D445100C-6AF5-4163-8F98-4ACA2F1F98F6}"/>
    <dgm:cxn modelId="{4E386425-A43B-44A8-985C-CB3970230675}" type="presOf" srcId="{441E4400-443D-4CC8-81E9-7B31BA257287}" destId="{93BDEFF7-BE04-46ED-9C08-705BA685D22D}" srcOrd="0" destOrd="0" presId="urn:microsoft.com/office/officeart/2008/layout/VerticalCurvedList"/>
    <dgm:cxn modelId="{DC40A2BF-9928-4351-9514-FCA2DF428EB1}" type="presOf" srcId="{2EA73E4A-9FF8-4D27-9374-DD8F8E232BC9}" destId="{4ACAF511-AA94-4475-A98B-96A58F0BA192}" srcOrd="0" destOrd="0" presId="urn:microsoft.com/office/officeart/2008/layout/VerticalCurvedList"/>
    <dgm:cxn modelId="{89F58E79-5CEE-413A-955D-FF75C1F1C2BA}" type="presParOf" srcId="{93BDEFF7-BE04-46ED-9C08-705BA685D22D}" destId="{7846252F-8E7A-49FA-A1FA-555E2ABC6A75}" srcOrd="0" destOrd="0" presId="urn:microsoft.com/office/officeart/2008/layout/VerticalCurvedList"/>
    <dgm:cxn modelId="{901A5F51-FA72-47C7-BD98-ED2CFDE9ADBD}" type="presParOf" srcId="{7846252F-8E7A-49FA-A1FA-555E2ABC6A75}" destId="{FC53CDBB-31D4-4C72-AD9D-F3779125C7D1}" srcOrd="0" destOrd="0" presId="urn:microsoft.com/office/officeart/2008/layout/VerticalCurvedList"/>
    <dgm:cxn modelId="{6247C7BF-3331-4F84-8D0E-236323B8EAA6}" type="presParOf" srcId="{FC53CDBB-31D4-4C72-AD9D-F3779125C7D1}" destId="{39C717F9-19BC-4A4D-82A0-60C82A3D0EF6}" srcOrd="0" destOrd="0" presId="urn:microsoft.com/office/officeart/2008/layout/VerticalCurvedList"/>
    <dgm:cxn modelId="{D4C8065D-2250-40B6-A882-7FD7CE99A5B8}" type="presParOf" srcId="{FC53CDBB-31D4-4C72-AD9D-F3779125C7D1}" destId="{CECA6E2E-3334-44C2-8496-AB8990C73A07}" srcOrd="1" destOrd="0" presId="urn:microsoft.com/office/officeart/2008/layout/VerticalCurvedList"/>
    <dgm:cxn modelId="{E9890676-13B7-4487-A41A-4B6309C3CAB2}" type="presParOf" srcId="{FC53CDBB-31D4-4C72-AD9D-F3779125C7D1}" destId="{A00FAD89-BF1F-4B30-8E94-0CF244015325}" srcOrd="2" destOrd="0" presId="urn:microsoft.com/office/officeart/2008/layout/VerticalCurvedList"/>
    <dgm:cxn modelId="{19382529-13C9-49D0-B89B-87E09D152B47}" type="presParOf" srcId="{FC53CDBB-31D4-4C72-AD9D-F3779125C7D1}" destId="{1D4B799E-D79F-48E6-9926-610D1328CEF1}" srcOrd="3" destOrd="0" presId="urn:microsoft.com/office/officeart/2008/layout/VerticalCurvedList"/>
    <dgm:cxn modelId="{5225CA82-4DDD-4E2B-80CD-8F144C802281}" type="presParOf" srcId="{7846252F-8E7A-49FA-A1FA-555E2ABC6A75}" destId="{4ACAF511-AA94-4475-A98B-96A58F0BA192}" srcOrd="1" destOrd="0" presId="urn:microsoft.com/office/officeart/2008/layout/VerticalCurvedList"/>
    <dgm:cxn modelId="{7000806B-2271-4F3F-8F4A-1BC94557FD93}" type="presParOf" srcId="{7846252F-8E7A-49FA-A1FA-555E2ABC6A75}" destId="{F2EA842F-760D-47AB-A975-CA03BC57315F}" srcOrd="2" destOrd="0" presId="urn:microsoft.com/office/officeart/2008/layout/VerticalCurvedList"/>
    <dgm:cxn modelId="{395F6AC6-EC0E-49A4-8469-A3BD64280906}" type="presParOf" srcId="{F2EA842F-760D-47AB-A975-CA03BC57315F}" destId="{A33161D5-8539-4CE4-A2A7-AD51A76FD779}" srcOrd="0" destOrd="0" presId="urn:microsoft.com/office/officeart/2008/layout/VerticalCurvedList"/>
    <dgm:cxn modelId="{55CC941F-649B-4B77-9CCE-4897A0B02288}" type="presParOf" srcId="{7846252F-8E7A-49FA-A1FA-555E2ABC6A75}" destId="{95AAE364-A683-4AAB-83ED-2229E121F674}" srcOrd="3" destOrd="0" presId="urn:microsoft.com/office/officeart/2008/layout/VerticalCurvedList"/>
    <dgm:cxn modelId="{0F0BB000-FB06-4B49-B59D-BAE14F736A0C}" type="presParOf" srcId="{7846252F-8E7A-49FA-A1FA-555E2ABC6A75}" destId="{C0A98356-861A-4364-B5BB-C970BBD97DE7}" srcOrd="4" destOrd="0" presId="urn:microsoft.com/office/officeart/2008/layout/VerticalCurvedList"/>
    <dgm:cxn modelId="{889D9F6A-783E-470A-9AA1-DA2CCD52F93B}" type="presParOf" srcId="{C0A98356-861A-4364-B5BB-C970BBD97DE7}" destId="{A61D8330-C184-4113-94DA-F82C35E28C90}" srcOrd="0" destOrd="0" presId="urn:microsoft.com/office/officeart/2008/layout/VerticalCurvedList"/>
    <dgm:cxn modelId="{87E95FB1-4FCA-45C2-820D-34D187A808A8}" type="presParOf" srcId="{7846252F-8E7A-49FA-A1FA-555E2ABC6A75}" destId="{17AA3B20-6C44-46BF-B04C-40EE5A9C78F9}" srcOrd="5" destOrd="0" presId="urn:microsoft.com/office/officeart/2008/layout/VerticalCurvedList"/>
    <dgm:cxn modelId="{084EF0EB-5DE3-4936-BAD7-A5DB575E49FD}" type="presParOf" srcId="{7846252F-8E7A-49FA-A1FA-555E2ABC6A75}" destId="{77C4E82E-EFED-4058-A636-900EB95D9CC1}" srcOrd="6" destOrd="0" presId="urn:microsoft.com/office/officeart/2008/layout/VerticalCurvedList"/>
    <dgm:cxn modelId="{CDD3449E-66AA-4B56-808E-EC0ADF76D0F3}" type="presParOf" srcId="{77C4E82E-EFED-4058-A636-900EB95D9CC1}" destId="{BEDFF9D9-C367-4B6C-8661-DBD0BEF00A96}" srcOrd="0" destOrd="0" presId="urn:microsoft.com/office/officeart/2008/layout/VerticalCurvedList"/>
    <dgm:cxn modelId="{F8ECD66B-BBD8-4352-B686-5B9D528C06E0}" type="presParOf" srcId="{7846252F-8E7A-49FA-A1FA-555E2ABC6A75}" destId="{971D1B77-E2DD-4A04-8FF0-1D18F2ABE44A}" srcOrd="7" destOrd="0" presId="urn:microsoft.com/office/officeart/2008/layout/VerticalCurvedList"/>
    <dgm:cxn modelId="{78C819EF-CD7A-4064-A5F1-FCF81DED348D}" type="presParOf" srcId="{7846252F-8E7A-49FA-A1FA-555E2ABC6A75}" destId="{18D95A30-E6B4-4B59-A510-21C69DA4693A}" srcOrd="8" destOrd="0" presId="urn:microsoft.com/office/officeart/2008/layout/VerticalCurvedList"/>
    <dgm:cxn modelId="{F5FBBAB9-0D45-4CA6-882C-87CCE51542F1}" type="presParOf" srcId="{18D95A30-E6B4-4B59-A510-21C69DA4693A}" destId="{61EB05F2-50E9-4D82-B01B-DDF567094FE2}" srcOrd="0" destOrd="0" presId="urn:microsoft.com/office/officeart/2008/layout/VerticalCurvedList"/>
    <dgm:cxn modelId="{E7B04BE1-E24E-437F-ABBA-EFD71BC1BF95}" type="presParOf" srcId="{7846252F-8E7A-49FA-A1FA-555E2ABC6A75}" destId="{AB3159B8-3B44-4D43-8FA4-38F82CDF6607}" srcOrd="9" destOrd="0" presId="urn:microsoft.com/office/officeart/2008/layout/VerticalCurvedList"/>
    <dgm:cxn modelId="{80D060C8-E931-478B-9AC4-BCEFC246C755}" type="presParOf" srcId="{7846252F-8E7A-49FA-A1FA-555E2ABC6A75}" destId="{4744D2C5-32B8-4A1A-B651-C482A80AB53B}" srcOrd="10" destOrd="0" presId="urn:microsoft.com/office/officeart/2008/layout/VerticalCurvedList"/>
    <dgm:cxn modelId="{E653EC0E-A518-48BD-B627-AF334C16A888}" type="presParOf" srcId="{4744D2C5-32B8-4A1A-B651-C482A80AB53B}" destId="{B924B045-8A72-40AB-916A-C1D7A4CCB7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293C7-946C-446C-9ED8-8E9B5D2AADC6}" type="doc">
      <dgm:prSet loTypeId="urn:microsoft.com/office/officeart/2005/8/layout/target1" loCatId="relationship" qsTypeId="urn:microsoft.com/office/officeart/2005/8/quickstyle/simple1" qsCatId="simple" csTypeId="urn:microsoft.com/office/officeart/2005/8/colors/accent2_4" csCatId="accent2" phldr="1"/>
      <dgm:spPr/>
    </dgm:pt>
    <dgm:pt modelId="{A31C9C49-ACD4-4C38-B27E-CED6BE854DB5}">
      <dgm:prSet phldrT="[Text]"/>
      <dgm:spPr/>
      <dgm:t>
        <a:bodyPr/>
        <a:lstStyle/>
        <a:p>
          <a:r>
            <a:rPr lang="en-GB" dirty="0" smtClean="0">
              <a:solidFill>
                <a:schemeClr val="bg2"/>
              </a:solidFill>
            </a:rPr>
            <a:t>Circle of control</a:t>
          </a:r>
          <a:endParaRPr lang="en-GB" dirty="0">
            <a:solidFill>
              <a:schemeClr val="bg2"/>
            </a:solidFill>
          </a:endParaRPr>
        </a:p>
      </dgm:t>
    </dgm:pt>
    <dgm:pt modelId="{B342CEC3-1A80-4732-9A51-00E068DEC6F6}" type="parTrans" cxnId="{85A9FFBC-7B26-4FE2-91DA-1FBDF1250C21}">
      <dgm:prSet/>
      <dgm:spPr/>
      <dgm:t>
        <a:bodyPr/>
        <a:lstStyle/>
        <a:p>
          <a:endParaRPr lang="en-GB"/>
        </a:p>
      </dgm:t>
    </dgm:pt>
    <dgm:pt modelId="{235C3E15-E3F7-4896-8E91-BA040C32A7B5}" type="sibTrans" cxnId="{85A9FFBC-7B26-4FE2-91DA-1FBDF1250C21}">
      <dgm:prSet/>
      <dgm:spPr/>
      <dgm:t>
        <a:bodyPr/>
        <a:lstStyle/>
        <a:p>
          <a:endParaRPr lang="en-GB"/>
        </a:p>
      </dgm:t>
    </dgm:pt>
    <dgm:pt modelId="{021668D5-005C-4F01-9C34-F22574272515}">
      <dgm:prSet phldrT="[Text]"/>
      <dgm:spPr/>
      <dgm:t>
        <a:bodyPr/>
        <a:lstStyle/>
        <a:p>
          <a:r>
            <a:rPr lang="en-GB" dirty="0" smtClean="0">
              <a:solidFill>
                <a:schemeClr val="bg2"/>
              </a:solidFill>
            </a:rPr>
            <a:t>Circle of influence</a:t>
          </a:r>
          <a:endParaRPr lang="en-GB" dirty="0">
            <a:solidFill>
              <a:schemeClr val="bg2"/>
            </a:solidFill>
          </a:endParaRPr>
        </a:p>
      </dgm:t>
    </dgm:pt>
    <dgm:pt modelId="{7659CAE1-A0DD-49A3-9FE2-B77F54920339}" type="parTrans" cxnId="{4CF89AD9-8F23-4B29-A984-8A01222DE80E}">
      <dgm:prSet/>
      <dgm:spPr/>
      <dgm:t>
        <a:bodyPr/>
        <a:lstStyle/>
        <a:p>
          <a:endParaRPr lang="en-GB"/>
        </a:p>
      </dgm:t>
    </dgm:pt>
    <dgm:pt modelId="{4E006C9D-5524-4F21-A028-F8D1C9B86ADF}" type="sibTrans" cxnId="{4CF89AD9-8F23-4B29-A984-8A01222DE80E}">
      <dgm:prSet/>
      <dgm:spPr/>
      <dgm:t>
        <a:bodyPr/>
        <a:lstStyle/>
        <a:p>
          <a:endParaRPr lang="en-GB"/>
        </a:p>
      </dgm:t>
    </dgm:pt>
    <dgm:pt modelId="{E56F24B0-E6FC-41A5-A60A-C55EB3F24099}">
      <dgm:prSet phldrT="[Text]"/>
      <dgm:spPr/>
      <dgm:t>
        <a:bodyPr/>
        <a:lstStyle/>
        <a:p>
          <a:r>
            <a:rPr lang="en-GB" dirty="0" smtClean="0">
              <a:solidFill>
                <a:schemeClr val="bg2"/>
              </a:solidFill>
            </a:rPr>
            <a:t>Circle of concern</a:t>
          </a:r>
          <a:endParaRPr lang="en-GB" dirty="0">
            <a:solidFill>
              <a:schemeClr val="bg2"/>
            </a:solidFill>
          </a:endParaRPr>
        </a:p>
      </dgm:t>
    </dgm:pt>
    <dgm:pt modelId="{E4B66446-B3D3-4CE3-AA37-9DE359926CCC}" type="parTrans" cxnId="{7AFB00BD-D8E2-4DED-ACCC-6DDFDCA1AA4B}">
      <dgm:prSet/>
      <dgm:spPr/>
      <dgm:t>
        <a:bodyPr/>
        <a:lstStyle/>
        <a:p>
          <a:endParaRPr lang="en-GB"/>
        </a:p>
      </dgm:t>
    </dgm:pt>
    <dgm:pt modelId="{EF34FE58-90AF-4A54-A64F-149A25867956}" type="sibTrans" cxnId="{7AFB00BD-D8E2-4DED-ACCC-6DDFDCA1AA4B}">
      <dgm:prSet/>
      <dgm:spPr/>
      <dgm:t>
        <a:bodyPr/>
        <a:lstStyle/>
        <a:p>
          <a:endParaRPr lang="en-GB"/>
        </a:p>
      </dgm:t>
    </dgm:pt>
    <dgm:pt modelId="{B5494C73-2593-44DD-821E-08C665669490}" type="pres">
      <dgm:prSet presAssocID="{07D293C7-946C-446C-9ED8-8E9B5D2AADC6}" presName="composite" presStyleCnt="0">
        <dgm:presLayoutVars>
          <dgm:chMax val="5"/>
          <dgm:dir/>
          <dgm:resizeHandles val="exact"/>
        </dgm:presLayoutVars>
      </dgm:prSet>
      <dgm:spPr/>
    </dgm:pt>
    <dgm:pt modelId="{BCE95259-4446-49B6-B3F3-023933F7653E}" type="pres">
      <dgm:prSet presAssocID="{A31C9C49-ACD4-4C38-B27E-CED6BE854DB5}" presName="circle1" presStyleLbl="lnNode1" presStyleIdx="0" presStyleCnt="3"/>
      <dgm:spPr/>
    </dgm:pt>
    <dgm:pt modelId="{1B945C2D-A339-455E-B9F5-BCABF703EDB8}" type="pres">
      <dgm:prSet presAssocID="{A31C9C49-ACD4-4C38-B27E-CED6BE854DB5}" presName="text1" presStyleLbl="revTx" presStyleIdx="0" presStyleCnt="3">
        <dgm:presLayoutVars>
          <dgm:bulletEnabled val="1"/>
        </dgm:presLayoutVars>
      </dgm:prSet>
      <dgm:spPr/>
    </dgm:pt>
    <dgm:pt modelId="{FA58B8E4-28E6-4637-B367-936256486297}" type="pres">
      <dgm:prSet presAssocID="{A31C9C49-ACD4-4C38-B27E-CED6BE854DB5}" presName="line1" presStyleLbl="callout" presStyleIdx="0" presStyleCnt="6"/>
      <dgm:spPr/>
    </dgm:pt>
    <dgm:pt modelId="{DD40DF7F-5D20-4E9D-9CAA-DA1965565703}" type="pres">
      <dgm:prSet presAssocID="{A31C9C49-ACD4-4C38-B27E-CED6BE854DB5}" presName="d1" presStyleLbl="callout" presStyleIdx="1" presStyleCnt="6"/>
      <dgm:spPr/>
    </dgm:pt>
    <dgm:pt modelId="{01BF8D8C-4425-43F8-819A-9394C40F6A49}" type="pres">
      <dgm:prSet presAssocID="{021668D5-005C-4F01-9C34-F22574272515}" presName="circle2" presStyleLbl="lnNode1" presStyleIdx="1" presStyleCnt="3"/>
      <dgm:spPr/>
    </dgm:pt>
    <dgm:pt modelId="{E0AD28D7-BFFA-48D4-BDE5-61404ABCFF39}" type="pres">
      <dgm:prSet presAssocID="{021668D5-005C-4F01-9C34-F22574272515}" presName="text2" presStyleLbl="revTx" presStyleIdx="1" presStyleCnt="3">
        <dgm:presLayoutVars>
          <dgm:bulletEnabled val="1"/>
        </dgm:presLayoutVars>
      </dgm:prSet>
      <dgm:spPr/>
    </dgm:pt>
    <dgm:pt modelId="{46F4FB12-C5FE-42FF-B596-BDE222E9119E}" type="pres">
      <dgm:prSet presAssocID="{021668D5-005C-4F01-9C34-F22574272515}" presName="line2" presStyleLbl="callout" presStyleIdx="2" presStyleCnt="6"/>
      <dgm:spPr/>
    </dgm:pt>
    <dgm:pt modelId="{557D409C-968A-40EA-B345-E75E31C52B9B}" type="pres">
      <dgm:prSet presAssocID="{021668D5-005C-4F01-9C34-F22574272515}" presName="d2" presStyleLbl="callout" presStyleIdx="3" presStyleCnt="6"/>
      <dgm:spPr/>
    </dgm:pt>
    <dgm:pt modelId="{9407879E-E98C-4393-AA5D-EC0B970D83F6}" type="pres">
      <dgm:prSet presAssocID="{E56F24B0-E6FC-41A5-A60A-C55EB3F24099}" presName="circle3" presStyleLbl="lnNode1" presStyleIdx="2" presStyleCnt="3" custLinFactNeighborX="-518" custLinFactNeighborY="1327"/>
      <dgm:spPr/>
    </dgm:pt>
    <dgm:pt modelId="{2AF266B5-1C17-448C-A1BD-653E3ABBDDAA}" type="pres">
      <dgm:prSet presAssocID="{E56F24B0-E6FC-41A5-A60A-C55EB3F24099}" presName="text3" presStyleLbl="revTx" presStyleIdx="2" presStyleCnt="3">
        <dgm:presLayoutVars>
          <dgm:bulletEnabled val="1"/>
        </dgm:presLayoutVars>
      </dgm:prSet>
      <dgm:spPr/>
    </dgm:pt>
    <dgm:pt modelId="{70832BDF-0224-4F6C-B95A-0124548B93EE}" type="pres">
      <dgm:prSet presAssocID="{E56F24B0-E6FC-41A5-A60A-C55EB3F24099}" presName="line3" presStyleLbl="callout" presStyleIdx="4" presStyleCnt="6"/>
      <dgm:spPr/>
    </dgm:pt>
    <dgm:pt modelId="{9C21F1B9-59E6-41FC-98EA-6D4865E3604C}" type="pres">
      <dgm:prSet presAssocID="{E56F24B0-E6FC-41A5-A60A-C55EB3F24099}" presName="d3" presStyleLbl="callout" presStyleIdx="5" presStyleCnt="6"/>
      <dgm:spPr/>
    </dgm:pt>
  </dgm:ptLst>
  <dgm:cxnLst>
    <dgm:cxn modelId="{7AFB00BD-D8E2-4DED-ACCC-6DDFDCA1AA4B}" srcId="{07D293C7-946C-446C-9ED8-8E9B5D2AADC6}" destId="{E56F24B0-E6FC-41A5-A60A-C55EB3F24099}" srcOrd="2" destOrd="0" parTransId="{E4B66446-B3D3-4CE3-AA37-9DE359926CCC}" sibTransId="{EF34FE58-90AF-4A54-A64F-149A25867956}"/>
    <dgm:cxn modelId="{F9CFA958-03C5-427A-A7F2-62AC61A2E70B}" type="presOf" srcId="{07D293C7-946C-446C-9ED8-8E9B5D2AADC6}" destId="{B5494C73-2593-44DD-821E-08C665669490}" srcOrd="0" destOrd="0" presId="urn:microsoft.com/office/officeart/2005/8/layout/target1"/>
    <dgm:cxn modelId="{76529268-7DF8-4ECB-A000-A8585D682CC9}" type="presOf" srcId="{E56F24B0-E6FC-41A5-A60A-C55EB3F24099}" destId="{2AF266B5-1C17-448C-A1BD-653E3ABBDDAA}" srcOrd="0" destOrd="0" presId="urn:microsoft.com/office/officeart/2005/8/layout/target1"/>
    <dgm:cxn modelId="{85A9FFBC-7B26-4FE2-91DA-1FBDF1250C21}" srcId="{07D293C7-946C-446C-9ED8-8E9B5D2AADC6}" destId="{A31C9C49-ACD4-4C38-B27E-CED6BE854DB5}" srcOrd="0" destOrd="0" parTransId="{B342CEC3-1A80-4732-9A51-00E068DEC6F6}" sibTransId="{235C3E15-E3F7-4896-8E91-BA040C32A7B5}"/>
    <dgm:cxn modelId="{21F140BB-CD24-4F27-B9DE-FC335B6CB4CC}" type="presOf" srcId="{A31C9C49-ACD4-4C38-B27E-CED6BE854DB5}" destId="{1B945C2D-A339-455E-B9F5-BCABF703EDB8}" srcOrd="0" destOrd="0" presId="urn:microsoft.com/office/officeart/2005/8/layout/target1"/>
    <dgm:cxn modelId="{67AAD252-102D-4100-B2B4-4A56C9675B1C}" type="presOf" srcId="{021668D5-005C-4F01-9C34-F22574272515}" destId="{E0AD28D7-BFFA-48D4-BDE5-61404ABCFF39}" srcOrd="0" destOrd="0" presId="urn:microsoft.com/office/officeart/2005/8/layout/target1"/>
    <dgm:cxn modelId="{4CF89AD9-8F23-4B29-A984-8A01222DE80E}" srcId="{07D293C7-946C-446C-9ED8-8E9B5D2AADC6}" destId="{021668D5-005C-4F01-9C34-F22574272515}" srcOrd="1" destOrd="0" parTransId="{7659CAE1-A0DD-49A3-9FE2-B77F54920339}" sibTransId="{4E006C9D-5524-4F21-A028-F8D1C9B86ADF}"/>
    <dgm:cxn modelId="{5B547757-C1A4-41EB-B000-A44A6DD427D4}" type="presParOf" srcId="{B5494C73-2593-44DD-821E-08C665669490}" destId="{BCE95259-4446-49B6-B3F3-023933F7653E}" srcOrd="0" destOrd="0" presId="urn:microsoft.com/office/officeart/2005/8/layout/target1"/>
    <dgm:cxn modelId="{C33F2CFE-501C-4CDD-B636-63020EA6BF2F}" type="presParOf" srcId="{B5494C73-2593-44DD-821E-08C665669490}" destId="{1B945C2D-A339-455E-B9F5-BCABF703EDB8}" srcOrd="1" destOrd="0" presId="urn:microsoft.com/office/officeart/2005/8/layout/target1"/>
    <dgm:cxn modelId="{D3E92612-ABB8-4F1E-A962-4094192B40CD}" type="presParOf" srcId="{B5494C73-2593-44DD-821E-08C665669490}" destId="{FA58B8E4-28E6-4637-B367-936256486297}" srcOrd="2" destOrd="0" presId="urn:microsoft.com/office/officeart/2005/8/layout/target1"/>
    <dgm:cxn modelId="{44AB2BC6-FCBA-4799-BAA7-268D3B591F4E}" type="presParOf" srcId="{B5494C73-2593-44DD-821E-08C665669490}" destId="{DD40DF7F-5D20-4E9D-9CAA-DA1965565703}" srcOrd="3" destOrd="0" presId="urn:microsoft.com/office/officeart/2005/8/layout/target1"/>
    <dgm:cxn modelId="{390A708C-939C-4CD8-B4C9-834BB56ADC14}" type="presParOf" srcId="{B5494C73-2593-44DD-821E-08C665669490}" destId="{01BF8D8C-4425-43F8-819A-9394C40F6A49}" srcOrd="4" destOrd="0" presId="urn:microsoft.com/office/officeart/2005/8/layout/target1"/>
    <dgm:cxn modelId="{3967BBFD-3D3C-44ED-80BB-5AFB41270143}" type="presParOf" srcId="{B5494C73-2593-44DD-821E-08C665669490}" destId="{E0AD28D7-BFFA-48D4-BDE5-61404ABCFF39}" srcOrd="5" destOrd="0" presId="urn:microsoft.com/office/officeart/2005/8/layout/target1"/>
    <dgm:cxn modelId="{B37EC0E3-ED08-4D11-A05B-6DBB0555F929}" type="presParOf" srcId="{B5494C73-2593-44DD-821E-08C665669490}" destId="{46F4FB12-C5FE-42FF-B596-BDE222E9119E}" srcOrd="6" destOrd="0" presId="urn:microsoft.com/office/officeart/2005/8/layout/target1"/>
    <dgm:cxn modelId="{EABCC07D-FCCF-4D0A-9A75-40ACDB5AE430}" type="presParOf" srcId="{B5494C73-2593-44DD-821E-08C665669490}" destId="{557D409C-968A-40EA-B345-E75E31C52B9B}" srcOrd="7" destOrd="0" presId="urn:microsoft.com/office/officeart/2005/8/layout/target1"/>
    <dgm:cxn modelId="{2FC5628F-C152-40F5-BC6F-7ABFE6614E15}" type="presParOf" srcId="{B5494C73-2593-44DD-821E-08C665669490}" destId="{9407879E-E98C-4393-AA5D-EC0B970D83F6}" srcOrd="8" destOrd="0" presId="urn:microsoft.com/office/officeart/2005/8/layout/target1"/>
    <dgm:cxn modelId="{B7575285-E51E-4769-99CE-494736F40B2F}" type="presParOf" srcId="{B5494C73-2593-44DD-821E-08C665669490}" destId="{2AF266B5-1C17-448C-A1BD-653E3ABBDDAA}" srcOrd="9" destOrd="0" presId="urn:microsoft.com/office/officeart/2005/8/layout/target1"/>
    <dgm:cxn modelId="{3BC2C548-8F71-4992-8811-B549AC698016}" type="presParOf" srcId="{B5494C73-2593-44DD-821E-08C665669490}" destId="{70832BDF-0224-4F6C-B95A-0124548B93EE}" srcOrd="10" destOrd="0" presId="urn:microsoft.com/office/officeart/2005/8/layout/target1"/>
    <dgm:cxn modelId="{3DF3B56F-422B-4691-9F2D-00F455B049CB}" type="presParOf" srcId="{B5494C73-2593-44DD-821E-08C665669490}" destId="{9C21F1B9-59E6-41FC-98EA-6D4865E3604C}" srcOrd="11" destOrd="0" presId="urn:microsoft.com/office/officeart/2005/8/layout/target1"/>
  </dgm:cxnLst>
  <dgm:bg/>
  <dgm:whole>
    <a:ln>
      <a:solidFill>
        <a:schemeClr val="bg2"/>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A6E2E-3334-44C2-8496-AB8990C73A0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AF511-AA94-4475-A98B-96A58F0BA192}">
      <dsp:nvSpPr>
        <dsp:cNvPr id="0" name=""/>
        <dsp:cNvSpPr/>
      </dsp:nvSpPr>
      <dsp:spPr>
        <a:xfrm>
          <a:off x="384538" y="253918"/>
          <a:ext cx="5656275" cy="5081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8580" rIns="68580" bIns="68580" numCol="1" spcCol="1270" anchor="ctr" anchorCtr="0">
          <a:noAutofit/>
        </a:bodyPr>
        <a:lstStyle/>
        <a:p>
          <a:pPr lvl="0" algn="l" defTabSz="1200150">
            <a:lnSpc>
              <a:spcPct val="90000"/>
            </a:lnSpc>
            <a:spcBef>
              <a:spcPct val="0"/>
            </a:spcBef>
            <a:spcAft>
              <a:spcPct val="35000"/>
            </a:spcAft>
          </a:pPr>
          <a:r>
            <a:rPr lang="en-GB" sz="2700" kern="1200" dirty="0" smtClean="0"/>
            <a:t>Communication</a:t>
          </a:r>
          <a:endParaRPr lang="en-GB" sz="2700" kern="1200" dirty="0"/>
        </a:p>
      </dsp:txBody>
      <dsp:txXfrm>
        <a:off x="384538" y="253918"/>
        <a:ext cx="5656275" cy="508162"/>
      </dsp:txXfrm>
    </dsp:sp>
    <dsp:sp modelId="{A33161D5-8539-4CE4-A2A7-AD51A76FD779}">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AAE364-A683-4AAB-83ED-2229E121F674}">
      <dsp:nvSpPr>
        <dsp:cNvPr id="0" name=""/>
        <dsp:cNvSpPr/>
      </dsp:nvSpPr>
      <dsp:spPr>
        <a:xfrm>
          <a:off x="748672" y="1015918"/>
          <a:ext cx="5292140" cy="5081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8580" rIns="68580" bIns="68580" numCol="1" spcCol="1270" anchor="ctr" anchorCtr="0">
          <a:noAutofit/>
        </a:bodyPr>
        <a:lstStyle/>
        <a:p>
          <a:pPr lvl="0" algn="l" defTabSz="1200150">
            <a:lnSpc>
              <a:spcPct val="90000"/>
            </a:lnSpc>
            <a:spcBef>
              <a:spcPct val="0"/>
            </a:spcBef>
            <a:spcAft>
              <a:spcPct val="35000"/>
            </a:spcAft>
          </a:pPr>
          <a:r>
            <a:rPr lang="en-GB" sz="2700" kern="1200" dirty="0" smtClean="0"/>
            <a:t>Presence</a:t>
          </a:r>
          <a:endParaRPr lang="en-GB" sz="2700" kern="1200" dirty="0"/>
        </a:p>
      </dsp:txBody>
      <dsp:txXfrm>
        <a:off x="748672" y="1015918"/>
        <a:ext cx="5292140" cy="508162"/>
      </dsp:txXfrm>
    </dsp:sp>
    <dsp:sp modelId="{A61D8330-C184-4113-94DA-F82C35E28C90}">
      <dsp:nvSpPr>
        <dsp:cNvPr id="0" name=""/>
        <dsp:cNvSpPr/>
      </dsp:nvSpPr>
      <dsp:spPr>
        <a:xfrm>
          <a:off x="431071" y="952398"/>
          <a:ext cx="635203" cy="63520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AA3B20-6C44-46BF-B04C-40EE5A9C78F9}">
      <dsp:nvSpPr>
        <dsp:cNvPr id="0" name=""/>
        <dsp:cNvSpPr/>
      </dsp:nvSpPr>
      <dsp:spPr>
        <a:xfrm>
          <a:off x="860432" y="1777918"/>
          <a:ext cx="5180380" cy="5081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8580" rIns="68580" bIns="68580" numCol="1" spcCol="1270" anchor="ctr" anchorCtr="0">
          <a:noAutofit/>
        </a:bodyPr>
        <a:lstStyle/>
        <a:p>
          <a:pPr lvl="0" algn="l" defTabSz="1200150">
            <a:lnSpc>
              <a:spcPct val="90000"/>
            </a:lnSpc>
            <a:spcBef>
              <a:spcPct val="0"/>
            </a:spcBef>
            <a:spcAft>
              <a:spcPct val="35000"/>
            </a:spcAft>
          </a:pPr>
          <a:r>
            <a:rPr lang="en-GB" sz="2700" kern="1200" dirty="0" smtClean="0"/>
            <a:t>Compassion</a:t>
          </a:r>
          <a:endParaRPr lang="en-GB" sz="2700" kern="1200" dirty="0"/>
        </a:p>
      </dsp:txBody>
      <dsp:txXfrm>
        <a:off x="860432" y="1777918"/>
        <a:ext cx="5180380" cy="508162"/>
      </dsp:txXfrm>
    </dsp:sp>
    <dsp:sp modelId="{BEDFF9D9-C367-4B6C-8661-DBD0BEF00A96}">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1D1B77-E2DD-4A04-8FF0-1D18F2ABE44A}">
      <dsp:nvSpPr>
        <dsp:cNvPr id="0" name=""/>
        <dsp:cNvSpPr/>
      </dsp:nvSpPr>
      <dsp:spPr>
        <a:xfrm>
          <a:off x="748672" y="2539918"/>
          <a:ext cx="5292140" cy="5081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8580" rIns="68580" bIns="68580" numCol="1" spcCol="1270" anchor="ctr" anchorCtr="0">
          <a:noAutofit/>
        </a:bodyPr>
        <a:lstStyle/>
        <a:p>
          <a:pPr lvl="0" algn="l" defTabSz="1200150">
            <a:lnSpc>
              <a:spcPct val="90000"/>
            </a:lnSpc>
            <a:spcBef>
              <a:spcPct val="0"/>
            </a:spcBef>
            <a:spcAft>
              <a:spcPct val="35000"/>
            </a:spcAft>
          </a:pPr>
          <a:r>
            <a:rPr lang="en-GB" sz="2700" kern="1200" dirty="0" smtClean="0"/>
            <a:t>Care</a:t>
          </a:r>
          <a:endParaRPr lang="en-GB" sz="2700" kern="1200" dirty="0"/>
        </a:p>
      </dsp:txBody>
      <dsp:txXfrm>
        <a:off x="748672" y="2539918"/>
        <a:ext cx="5292140" cy="508162"/>
      </dsp:txXfrm>
    </dsp:sp>
    <dsp:sp modelId="{61EB05F2-50E9-4D82-B01B-DDF567094FE2}">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3159B8-3B44-4D43-8FA4-38F82CDF6607}">
      <dsp:nvSpPr>
        <dsp:cNvPr id="0" name=""/>
        <dsp:cNvSpPr/>
      </dsp:nvSpPr>
      <dsp:spPr>
        <a:xfrm>
          <a:off x="384538" y="3301918"/>
          <a:ext cx="5656275" cy="5081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8580" rIns="68580" bIns="68580" numCol="1" spcCol="1270" anchor="ctr" anchorCtr="0">
          <a:noAutofit/>
        </a:bodyPr>
        <a:lstStyle/>
        <a:p>
          <a:pPr lvl="0" algn="l" defTabSz="1200150">
            <a:lnSpc>
              <a:spcPct val="90000"/>
            </a:lnSpc>
            <a:spcBef>
              <a:spcPct val="0"/>
            </a:spcBef>
            <a:spcAft>
              <a:spcPct val="35000"/>
            </a:spcAft>
          </a:pPr>
          <a:r>
            <a:rPr lang="en-GB" sz="2700" kern="1200" dirty="0" smtClean="0"/>
            <a:t>Empathy</a:t>
          </a:r>
          <a:endParaRPr lang="en-GB" sz="2700" kern="1200" dirty="0"/>
        </a:p>
      </dsp:txBody>
      <dsp:txXfrm>
        <a:off x="384538" y="3301918"/>
        <a:ext cx="5656275" cy="508162"/>
      </dsp:txXfrm>
    </dsp:sp>
    <dsp:sp modelId="{B924B045-8A72-40AB-916A-C1D7A4CCB7D3}">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7879E-E98C-4393-AA5D-EC0B970D83F6}">
      <dsp:nvSpPr>
        <dsp:cNvPr id="0" name=""/>
        <dsp:cNvSpPr/>
      </dsp:nvSpPr>
      <dsp:spPr>
        <a:xfrm>
          <a:off x="864591" y="1015999"/>
          <a:ext cx="3048000" cy="3048000"/>
        </a:xfrm>
        <a:prstGeom prst="ellipse">
          <a:avLst/>
        </a:prstGeom>
        <a:solidFill>
          <a:schemeClr val="accent2">
            <a:shade val="50000"/>
            <a:hueOff val="310881"/>
            <a:satOff val="20813"/>
            <a:lumOff val="301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BF8D8C-4425-43F8-819A-9394C40F6A49}">
      <dsp:nvSpPr>
        <dsp:cNvPr id="0" name=""/>
        <dsp:cNvSpPr/>
      </dsp:nvSpPr>
      <dsp:spPr>
        <a:xfrm>
          <a:off x="1489980" y="1625599"/>
          <a:ext cx="1828800" cy="1828800"/>
        </a:xfrm>
        <a:prstGeom prst="ellipse">
          <a:avLst/>
        </a:prstGeom>
        <a:solidFill>
          <a:schemeClr val="accent2">
            <a:shade val="50000"/>
            <a:hueOff val="310881"/>
            <a:satOff val="20813"/>
            <a:lumOff val="301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95259-4446-49B6-B3F3-023933F7653E}">
      <dsp:nvSpPr>
        <dsp:cNvPr id="0" name=""/>
        <dsp:cNvSpPr/>
      </dsp:nvSpPr>
      <dsp:spPr>
        <a:xfrm>
          <a:off x="2099580" y="2235200"/>
          <a:ext cx="609600" cy="609600"/>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45C2D-A339-455E-B9F5-BCABF703EDB8}">
      <dsp:nvSpPr>
        <dsp:cNvPr id="0" name=""/>
        <dsp:cNvSpPr/>
      </dsp:nvSpPr>
      <dsp:spPr>
        <a:xfrm>
          <a:off x="4436380" y="0"/>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lvl="0" algn="l" defTabSz="1111250">
            <a:lnSpc>
              <a:spcPct val="90000"/>
            </a:lnSpc>
            <a:spcBef>
              <a:spcPct val="0"/>
            </a:spcBef>
            <a:spcAft>
              <a:spcPct val="35000"/>
            </a:spcAft>
          </a:pPr>
          <a:r>
            <a:rPr lang="en-GB" sz="2500" kern="1200" dirty="0" smtClean="0">
              <a:solidFill>
                <a:schemeClr val="bg2"/>
              </a:solidFill>
            </a:rPr>
            <a:t>Circle of control</a:t>
          </a:r>
          <a:endParaRPr lang="en-GB" sz="2500" kern="1200" dirty="0">
            <a:solidFill>
              <a:schemeClr val="bg2"/>
            </a:solidFill>
          </a:endParaRPr>
        </a:p>
      </dsp:txBody>
      <dsp:txXfrm>
        <a:off x="4436380" y="0"/>
        <a:ext cx="1524000" cy="889000"/>
      </dsp:txXfrm>
    </dsp:sp>
    <dsp:sp modelId="{FA58B8E4-28E6-4637-B367-936256486297}">
      <dsp:nvSpPr>
        <dsp:cNvPr id="0" name=""/>
        <dsp:cNvSpPr/>
      </dsp:nvSpPr>
      <dsp:spPr>
        <a:xfrm>
          <a:off x="4055380" y="444499"/>
          <a:ext cx="381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40DF7F-5D20-4E9D-9CAA-DA1965565703}">
      <dsp:nvSpPr>
        <dsp:cNvPr id="0" name=""/>
        <dsp:cNvSpPr/>
      </dsp:nvSpPr>
      <dsp:spPr>
        <a:xfrm rot="5400000">
          <a:off x="2181622" y="667766"/>
          <a:ext cx="2094991" cy="1649476"/>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AD28D7-BFFA-48D4-BDE5-61404ABCFF39}">
      <dsp:nvSpPr>
        <dsp:cNvPr id="0" name=""/>
        <dsp:cNvSpPr/>
      </dsp:nvSpPr>
      <dsp:spPr>
        <a:xfrm>
          <a:off x="4436380" y="888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lvl="0" algn="l" defTabSz="1111250">
            <a:lnSpc>
              <a:spcPct val="90000"/>
            </a:lnSpc>
            <a:spcBef>
              <a:spcPct val="0"/>
            </a:spcBef>
            <a:spcAft>
              <a:spcPct val="35000"/>
            </a:spcAft>
          </a:pPr>
          <a:r>
            <a:rPr lang="en-GB" sz="2500" kern="1200" dirty="0" smtClean="0">
              <a:solidFill>
                <a:schemeClr val="bg2"/>
              </a:solidFill>
            </a:rPr>
            <a:t>Circle of influence</a:t>
          </a:r>
          <a:endParaRPr lang="en-GB" sz="2500" kern="1200" dirty="0">
            <a:solidFill>
              <a:schemeClr val="bg2"/>
            </a:solidFill>
          </a:endParaRPr>
        </a:p>
      </dsp:txBody>
      <dsp:txXfrm>
        <a:off x="4436380" y="888999"/>
        <a:ext cx="1524000" cy="889000"/>
      </dsp:txXfrm>
    </dsp:sp>
    <dsp:sp modelId="{46F4FB12-C5FE-42FF-B596-BDE222E9119E}">
      <dsp:nvSpPr>
        <dsp:cNvPr id="0" name=""/>
        <dsp:cNvSpPr/>
      </dsp:nvSpPr>
      <dsp:spPr>
        <a:xfrm>
          <a:off x="4055380" y="1333499"/>
          <a:ext cx="381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7D409C-968A-40EA-B345-E75E31C52B9B}">
      <dsp:nvSpPr>
        <dsp:cNvPr id="0" name=""/>
        <dsp:cNvSpPr/>
      </dsp:nvSpPr>
      <dsp:spPr>
        <a:xfrm rot="5400000">
          <a:off x="2631303" y="1542897"/>
          <a:ext cx="1632508" cy="1212596"/>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F266B5-1C17-448C-A1BD-653E3ABBDDAA}">
      <dsp:nvSpPr>
        <dsp:cNvPr id="0" name=""/>
        <dsp:cNvSpPr/>
      </dsp:nvSpPr>
      <dsp:spPr>
        <a:xfrm>
          <a:off x="4436380" y="1777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lvl="0" algn="l" defTabSz="1111250">
            <a:lnSpc>
              <a:spcPct val="90000"/>
            </a:lnSpc>
            <a:spcBef>
              <a:spcPct val="0"/>
            </a:spcBef>
            <a:spcAft>
              <a:spcPct val="35000"/>
            </a:spcAft>
          </a:pPr>
          <a:r>
            <a:rPr lang="en-GB" sz="2500" kern="1200" dirty="0" smtClean="0">
              <a:solidFill>
                <a:schemeClr val="bg2"/>
              </a:solidFill>
            </a:rPr>
            <a:t>Circle of concern</a:t>
          </a:r>
          <a:endParaRPr lang="en-GB" sz="2500" kern="1200" dirty="0">
            <a:solidFill>
              <a:schemeClr val="bg2"/>
            </a:solidFill>
          </a:endParaRPr>
        </a:p>
      </dsp:txBody>
      <dsp:txXfrm>
        <a:off x="4436380" y="1777999"/>
        <a:ext cx="1524000" cy="889000"/>
      </dsp:txXfrm>
    </dsp:sp>
    <dsp:sp modelId="{70832BDF-0224-4F6C-B95A-0124548B93EE}">
      <dsp:nvSpPr>
        <dsp:cNvPr id="0" name=""/>
        <dsp:cNvSpPr/>
      </dsp:nvSpPr>
      <dsp:spPr>
        <a:xfrm>
          <a:off x="4055380" y="2222499"/>
          <a:ext cx="381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21F1B9-59E6-41FC-98EA-6D4865E3604C}">
      <dsp:nvSpPr>
        <dsp:cNvPr id="0" name=""/>
        <dsp:cNvSpPr/>
      </dsp:nvSpPr>
      <dsp:spPr>
        <a:xfrm rot="5400000">
          <a:off x="3081544" y="2417317"/>
          <a:ext cx="1166368" cy="775716"/>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9727F8B-4F29-774E-ACDF-8F842B1316D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xmlns="" id="{C356F1FB-40BE-2342-BA18-3B300F4A623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78D34C76-0977-B944-9B20-817F5577B6E8}" type="datetimeFigureOut">
              <a:rPr lang="en-GB"/>
              <a:pPr>
                <a:defRPr/>
              </a:pPr>
              <a:t>18/05/2020</a:t>
            </a:fld>
            <a:endParaRPr lang="en-GB"/>
          </a:p>
        </p:txBody>
      </p:sp>
      <p:sp>
        <p:nvSpPr>
          <p:cNvPr id="4" name="Footer Placeholder 3">
            <a:extLst>
              <a:ext uri="{FF2B5EF4-FFF2-40B4-BE49-F238E27FC236}">
                <a16:creationId xmlns:a16="http://schemas.microsoft.com/office/drawing/2014/main" xmlns="" id="{9C22DE7B-EB3B-5343-820A-0C2B8FAFAD6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5" name="Slide Number Placeholder 4">
            <a:extLst>
              <a:ext uri="{FF2B5EF4-FFF2-40B4-BE49-F238E27FC236}">
                <a16:creationId xmlns:a16="http://schemas.microsoft.com/office/drawing/2014/main" xmlns="" id="{8C2DD8A7-2860-F142-BEF6-FE100A79EE0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5DB326E-3109-8849-B872-93E182F892EC}" type="slidenum">
              <a:rPr lang="en-GB" altLang="en-US"/>
              <a:pPr>
                <a:defRPr/>
              </a:pPr>
              <a:t>‹#›</a:t>
            </a:fld>
            <a:endParaRPr lang="en-GB" altLang="en-US"/>
          </a:p>
        </p:txBody>
      </p:sp>
    </p:spTree>
    <p:extLst>
      <p:ext uri="{BB962C8B-B14F-4D97-AF65-F5344CB8AC3E}">
        <p14:creationId xmlns:p14="http://schemas.microsoft.com/office/powerpoint/2010/main" val="1947796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49D2E58-41AC-0C44-BE59-8B4E3EADB04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xmlns="" id="{7EBC3844-53F2-AC43-A0E0-B046BA6B570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0B9F344E-9479-CE4E-8BC3-435596BCEAAB}" type="datetimeFigureOut">
              <a:rPr lang="en-GB"/>
              <a:pPr>
                <a:defRPr/>
              </a:pPr>
              <a:t>18/05/2020</a:t>
            </a:fld>
            <a:endParaRPr lang="en-GB"/>
          </a:p>
        </p:txBody>
      </p:sp>
      <p:sp>
        <p:nvSpPr>
          <p:cNvPr id="4" name="Slide Image Placeholder 3">
            <a:extLst>
              <a:ext uri="{FF2B5EF4-FFF2-40B4-BE49-F238E27FC236}">
                <a16:creationId xmlns:a16="http://schemas.microsoft.com/office/drawing/2014/main" xmlns="" id="{EBDF4305-C266-654E-9E6B-B2E6071577A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5AF3D7F6-20F5-C046-9140-F9A6B772752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FE9095FB-3C2C-E946-BBB0-4C83B978580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xmlns="" id="{7C421E05-D9C2-ED41-BE5C-5227337CB31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43E87FA-7A95-4C40-A82D-EDC4D9A7BA36}" type="slidenum">
              <a:rPr lang="en-GB" altLang="en-US"/>
              <a:pPr>
                <a:defRPr/>
              </a:pPr>
              <a:t>‹#›</a:t>
            </a:fld>
            <a:endParaRPr lang="en-GB" altLang="en-US"/>
          </a:p>
        </p:txBody>
      </p:sp>
    </p:spTree>
    <p:extLst>
      <p:ext uri="{BB962C8B-B14F-4D97-AF65-F5344CB8AC3E}">
        <p14:creationId xmlns:p14="http://schemas.microsoft.com/office/powerpoint/2010/main" val="2220553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3E87FA-7A95-4C40-A82D-EDC4D9A7BA36}" type="slidenum">
              <a:rPr lang="en-GB" altLang="en-US" smtClean="0"/>
              <a:pPr>
                <a:defRPr/>
              </a:pPr>
              <a:t>1</a:t>
            </a:fld>
            <a:endParaRPr lang="en-GB" altLang="en-US"/>
          </a:p>
        </p:txBody>
      </p:sp>
    </p:spTree>
    <p:extLst>
      <p:ext uri="{BB962C8B-B14F-4D97-AF65-F5344CB8AC3E}">
        <p14:creationId xmlns:p14="http://schemas.microsoft.com/office/powerpoint/2010/main" val="406439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9367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3E87FA-7A95-4C40-A82D-EDC4D9A7BA36}" type="slidenum">
              <a:rPr lang="en-GB" altLang="en-US" smtClean="0"/>
              <a:pPr>
                <a:defRPr/>
              </a:pPr>
              <a:t>18</a:t>
            </a:fld>
            <a:endParaRPr lang="en-GB" altLang="en-US"/>
          </a:p>
        </p:txBody>
      </p:sp>
    </p:spTree>
    <p:extLst>
      <p:ext uri="{BB962C8B-B14F-4D97-AF65-F5344CB8AC3E}">
        <p14:creationId xmlns:p14="http://schemas.microsoft.com/office/powerpoint/2010/main" val="98715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xmlns="" id="{CB042074-A016-D248-81FC-4C7BD9BE0E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xmlns="" id="{681211AB-1465-EB42-BAAE-8D1C89B487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a:extLst>
              <a:ext uri="{FF2B5EF4-FFF2-40B4-BE49-F238E27FC236}">
                <a16:creationId xmlns:a16="http://schemas.microsoft.com/office/drawing/2014/main" xmlns="" id="{2C86A6DE-EDD8-144F-BB28-B098147A79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987EF8-C335-114C-BCD2-C17D1282E89A}" type="slidenum">
              <a:rPr lang="en-GB" altLang="en-US" sz="1200"/>
              <a:pPr/>
              <a:t>19</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8557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887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xfrm>
            <a:off x="6553200" y="6356351"/>
            <a:ext cx="2133600" cy="365125"/>
          </a:xfrm>
          <a:prstGeom prst="rect">
            <a:avLst/>
          </a:prstGeom>
        </p:spPr>
        <p:txBody>
          <a:bodyPr lIns="64291" tIns="32146" rIns="64291" bIns="32146"/>
          <a:lstStyle/>
          <a:p>
            <a:fld id="{86CB4B4D-7CA3-9044-876B-883B54F8677D}" type="slidenum">
              <a:t>‹#›</a:t>
            </a:fld>
            <a:endParaRPr/>
          </a:p>
        </p:txBody>
      </p:sp>
    </p:spTree>
    <p:extLst>
      <p:ext uri="{BB962C8B-B14F-4D97-AF65-F5344CB8AC3E}">
        <p14:creationId xmlns:p14="http://schemas.microsoft.com/office/powerpoint/2010/main" val="4914192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xmlns="" id="{9298B5C6-D32C-A848-8D5C-6D50E00AD72B}"/>
              </a:ext>
            </a:extLst>
          </p:cNvPr>
          <p:cNvSpPr>
            <a:spLocks noChangeArrowheads="1"/>
          </p:cNvSpPr>
          <p:nvPr/>
        </p:nvSpPr>
        <p:spPr bwMode="auto">
          <a:xfrm>
            <a:off x="0" y="5861050"/>
            <a:ext cx="9144000" cy="990600"/>
          </a:xfrm>
          <a:prstGeom prst="rect">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a:p>
        </p:txBody>
      </p:sp>
      <p:pic>
        <p:nvPicPr>
          <p:cNvPr id="4" name="Picture 10">
            <a:extLst>
              <a:ext uri="{FF2B5EF4-FFF2-40B4-BE49-F238E27FC236}">
                <a16:creationId xmlns:a16="http://schemas.microsoft.com/office/drawing/2014/main" xmlns="" id="{A66D24E4-249D-714A-935F-59984A4200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5963" y="5957888"/>
            <a:ext cx="32400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xmlns="" id="{7206A234-42DD-4040-85F0-139A945BD9CB}"/>
              </a:ext>
            </a:extLst>
          </p:cNvPr>
          <p:cNvSpPr txBox="1">
            <a:spLocks noChangeArrowheads="1"/>
          </p:cNvSpPr>
          <p:nvPr userDrawn="1"/>
        </p:nvSpPr>
        <p:spPr bwMode="auto">
          <a:xfrm>
            <a:off x="1052513" y="4076700"/>
            <a:ext cx="7772400" cy="1143000"/>
          </a:xfrm>
          <a:prstGeom prst="rect">
            <a:avLst/>
          </a:prstGeom>
          <a:noFill/>
          <a:ln>
            <a:noFill/>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800">
                <a:solidFill>
                  <a:schemeClr val="bg2"/>
                </a:solidFill>
                <a:latin typeface="Arial" charset="0"/>
              </a:rPr>
              <a:t>3</a:t>
            </a:r>
            <a:r>
              <a:rPr lang="en-US" altLang="en-US" sz="2800" baseline="30000">
                <a:solidFill>
                  <a:schemeClr val="bg2"/>
                </a:solidFill>
                <a:latin typeface="Arial" charset="0"/>
              </a:rPr>
              <a:t>rd</a:t>
            </a:r>
            <a:r>
              <a:rPr lang="en-US" altLang="en-US" sz="2800">
                <a:solidFill>
                  <a:schemeClr val="bg2"/>
                </a:solidFill>
                <a:latin typeface="Arial" charset="0"/>
              </a:rPr>
              <a:t> year student nurse workshop</a:t>
            </a:r>
          </a:p>
          <a:p>
            <a:pPr algn="ctr">
              <a:defRPr/>
            </a:pPr>
            <a:r>
              <a:rPr lang="en-US" altLang="en-US" sz="2800">
                <a:solidFill>
                  <a:schemeClr val="bg2"/>
                </a:solidFill>
                <a:latin typeface="Arial" charset="0"/>
              </a:rPr>
              <a:t>Queens University Belfast</a:t>
            </a:r>
          </a:p>
          <a:p>
            <a:pPr algn="ctr">
              <a:defRPr/>
            </a:pPr>
            <a:r>
              <a:rPr lang="en-US" altLang="en-US" sz="2800">
                <a:solidFill>
                  <a:schemeClr val="bg2"/>
                </a:solidFill>
                <a:latin typeface="Arial" charset="0"/>
              </a:rPr>
              <a:t>January 2020</a:t>
            </a:r>
          </a:p>
        </p:txBody>
      </p:sp>
      <p:pic>
        <p:nvPicPr>
          <p:cNvPr id="6" name="Picture 2">
            <a:extLst>
              <a:ext uri="{FF2B5EF4-FFF2-40B4-BE49-F238E27FC236}">
                <a16:creationId xmlns:a16="http://schemas.microsoft.com/office/drawing/2014/main" xmlns="" id="{91DC1BC5-8A5B-7D41-9033-1003418D4B2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188" y="5846763"/>
            <a:ext cx="28194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Rectangle 5"/>
          <p:cNvSpPr>
            <a:spLocks noGrp="1" noChangeArrowheads="1"/>
          </p:cNvSpPr>
          <p:nvPr>
            <p:ph type="ctrTitle" sz="quarter"/>
          </p:nvPr>
        </p:nvSpPr>
        <p:spPr>
          <a:xfrm>
            <a:off x="899592" y="2204864"/>
            <a:ext cx="7772400" cy="1143000"/>
          </a:xfrm>
          <a:effectLst/>
        </p:spPr>
        <p:txBody>
          <a:bodyPr lIns="91440" tIns="45720" rIns="91440" bIns="45720"/>
          <a:lstStyle>
            <a:lvl1pPr algn="ctr">
              <a:defRPr baseline="0">
                <a:solidFill>
                  <a:schemeClr val="bg2"/>
                </a:solidFill>
              </a:defRPr>
            </a:lvl1pPr>
          </a:lstStyle>
          <a:p>
            <a:pPr lvl="0"/>
            <a:r>
              <a:rPr lang="en-US" noProof="0"/>
              <a:t>Click to edit Master title style</a:t>
            </a:r>
            <a:endParaRPr lang="en-US" noProof="0" dirty="0"/>
          </a:p>
        </p:txBody>
      </p:sp>
    </p:spTree>
    <p:extLst>
      <p:ext uri="{BB962C8B-B14F-4D97-AF65-F5344CB8AC3E}">
        <p14:creationId xmlns:p14="http://schemas.microsoft.com/office/powerpoint/2010/main" val="320986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976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52600"/>
            <a:ext cx="4191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2600"/>
            <a:ext cx="4191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204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179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3033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4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460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471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Arc 3">
            <a:extLst>
              <a:ext uri="{FF2B5EF4-FFF2-40B4-BE49-F238E27FC236}">
                <a16:creationId xmlns:a16="http://schemas.microsoft.com/office/drawing/2014/main" xmlns="" id="{424019EC-D506-CC42-AFBC-B0AD8940473C}"/>
              </a:ext>
            </a:extLst>
          </p:cNvPr>
          <p:cNvSpPr>
            <a:spLocks/>
          </p:cNvSpPr>
          <p:nvPr/>
        </p:nvSpPr>
        <p:spPr bwMode="auto">
          <a:xfrm>
            <a:off x="0" y="228600"/>
            <a:ext cx="8410575" cy="6618288"/>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accent2"/>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5">
            <a:extLst>
              <a:ext uri="{FF2B5EF4-FFF2-40B4-BE49-F238E27FC236}">
                <a16:creationId xmlns:a16="http://schemas.microsoft.com/office/drawing/2014/main" xmlns="" id="{2370D377-DAB8-E349-8A7D-5ACFDE6DDE65}"/>
              </a:ext>
            </a:extLst>
          </p:cNvPr>
          <p:cNvSpPr>
            <a:spLocks noGrp="1" noChangeArrowheads="1"/>
          </p:cNvSpPr>
          <p:nvPr>
            <p:ph type="body" idx="1"/>
          </p:nvPr>
        </p:nvSpPr>
        <p:spPr bwMode="auto">
          <a:xfrm>
            <a:off x="457200" y="1752600"/>
            <a:ext cx="8534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6">
            <a:extLst>
              <a:ext uri="{FF2B5EF4-FFF2-40B4-BE49-F238E27FC236}">
                <a16:creationId xmlns:a16="http://schemas.microsoft.com/office/drawing/2014/main" xmlns="" id="{97C2F744-5DE0-584D-9E53-B69D7FE95C86}"/>
              </a:ext>
            </a:extLst>
          </p:cNvPr>
          <p:cNvSpPr>
            <a:spLocks noGrp="1" noChangeArrowheads="1"/>
          </p:cNvSpPr>
          <p:nvPr>
            <p:ph type="title"/>
          </p:nvPr>
        </p:nvSpPr>
        <p:spPr bwMode="auto">
          <a:xfrm>
            <a:off x="457200" y="152400"/>
            <a:ext cx="77724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pic>
        <p:nvPicPr>
          <p:cNvPr id="1029" name="Picture 6">
            <a:extLst>
              <a:ext uri="{FF2B5EF4-FFF2-40B4-BE49-F238E27FC236}">
                <a16:creationId xmlns:a16="http://schemas.microsoft.com/office/drawing/2014/main" xmlns="" id="{0F377E49-8D2B-F24F-9B9F-9953E5BACAB0}"/>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5795963" y="5957888"/>
            <a:ext cx="32400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141" r:id="rId1"/>
    <p:sldLayoutId id="2147484149" r:id="rId2"/>
    <p:sldLayoutId id="2147484142" r:id="rId3"/>
    <p:sldLayoutId id="2147484143" r:id="rId4"/>
    <p:sldLayoutId id="2147484144" r:id="rId5"/>
    <p:sldLayoutId id="2147484145" r:id="rId6"/>
    <p:sldLayoutId id="2147484146" r:id="rId7"/>
    <p:sldLayoutId id="2147484147" r:id="rId8"/>
    <p:sldLayoutId id="2147484148" r:id="rId9"/>
    <p:sldLayoutId id="2147484150" r:id="rId10"/>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11.wdp"/><Relationship Id="rId5" Type="http://schemas.openxmlformats.org/officeDocument/2006/relationships/image" Target="../media/image18.png"/><Relationship Id="rId4" Type="http://schemas.microsoft.com/office/2007/relationships/hdphoto" Target="../media/hdphoto10.wdp"/></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18.wdp"/><Relationship Id="rId3" Type="http://schemas.microsoft.com/office/2007/relationships/hdphoto" Target="../media/hdphoto13.wdp"/><Relationship Id="rId7" Type="http://schemas.microsoft.com/office/2007/relationships/hdphoto" Target="../media/hdphoto15.wdp"/><Relationship Id="rId12"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4.png"/><Relationship Id="rId11" Type="http://schemas.microsoft.com/office/2007/relationships/hdphoto" Target="../media/hdphoto17.wdp"/><Relationship Id="rId5" Type="http://schemas.microsoft.com/office/2007/relationships/hdphoto" Target="../media/hdphoto14.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16.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hyperlink" Target="https://u-matter.org.uk/news/grief-and-bereavement-weeks-focus-covid-19" TargetMode="External"/><Relationship Id="rId1" Type="http://schemas.openxmlformats.org/officeDocument/2006/relationships/slideLayout" Target="../slideLayouts/slideLayout10.xml"/><Relationship Id="rId6" Type="http://schemas.microsoft.com/office/2007/relationships/hdphoto" Target="../media/hdphoto21.wdp"/><Relationship Id="rId5" Type="http://schemas.openxmlformats.org/officeDocument/2006/relationships/image" Target="../media/image34.png"/><Relationship Id="rId4" Type="http://schemas.microsoft.com/office/2007/relationships/hdphoto" Target="../media/hdphoto20.wdp"/><Relationship Id="rId9"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4.xml"/><Relationship Id="rId5" Type="http://schemas.microsoft.com/office/2007/relationships/hdphoto" Target="../media/hdphoto6.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5E50C4-0B03-3B45-8471-261233ED40A7}"/>
              </a:ext>
            </a:extLst>
          </p:cNvPr>
          <p:cNvSpPr>
            <a:spLocks noGrp="1"/>
          </p:cNvSpPr>
          <p:nvPr>
            <p:ph type="title"/>
          </p:nvPr>
        </p:nvSpPr>
        <p:spPr>
          <a:xfrm>
            <a:off x="900113" y="1700213"/>
            <a:ext cx="7772400" cy="1362075"/>
          </a:xfrm>
        </p:spPr>
        <p:txBody>
          <a:bodyPr/>
          <a:lstStyle/>
          <a:p>
            <a:pPr algn="ctr">
              <a:defRPr/>
            </a:pPr>
            <a:r>
              <a:rPr lang="en-US" dirty="0"/>
              <a:t>Death and bereavement during covid-19</a:t>
            </a:r>
            <a:br>
              <a:rPr lang="en-US" dirty="0"/>
            </a:br>
            <a:r>
              <a:rPr lang="en-US" dirty="0"/>
              <a:t/>
            </a:r>
            <a:br>
              <a:rPr lang="en-US" dirty="0"/>
            </a:br>
            <a:endParaRPr lang="en-US" dirty="0"/>
          </a:p>
        </p:txBody>
      </p:sp>
      <p:sp>
        <p:nvSpPr>
          <p:cNvPr id="5122" name="Text Placeholder 2">
            <a:extLst>
              <a:ext uri="{FF2B5EF4-FFF2-40B4-BE49-F238E27FC236}">
                <a16:creationId xmlns:a16="http://schemas.microsoft.com/office/drawing/2014/main" xmlns="" id="{F6ABE351-2DA1-6A42-A972-F9533F39DD17}"/>
              </a:ext>
            </a:extLst>
          </p:cNvPr>
          <p:cNvSpPr>
            <a:spLocks noGrp="1" noChangeArrowheads="1"/>
          </p:cNvSpPr>
          <p:nvPr>
            <p:ph type="body" idx="1"/>
          </p:nvPr>
        </p:nvSpPr>
        <p:spPr>
          <a:xfrm>
            <a:off x="683568" y="4005064"/>
            <a:ext cx="7772400" cy="1500187"/>
          </a:xfrm>
        </p:spPr>
        <p:txBody>
          <a:bodyPr/>
          <a:lstStyle/>
          <a:p>
            <a:pPr algn="ctr"/>
            <a:r>
              <a:rPr lang="en-US" altLang="en-US" sz="3600" dirty="0"/>
              <a:t>Care Home training</a:t>
            </a:r>
          </a:p>
          <a:p>
            <a:pPr algn="ctr"/>
            <a:r>
              <a:rPr lang="en-US" altLang="en-US" sz="3600" dirty="0"/>
              <a:t>20</a:t>
            </a:r>
            <a:r>
              <a:rPr lang="en-US" altLang="en-US" sz="3600" baseline="30000" dirty="0"/>
              <a:t>th</a:t>
            </a:r>
            <a:r>
              <a:rPr lang="en-US" altLang="en-US" sz="3600" dirty="0"/>
              <a:t> May </a:t>
            </a:r>
            <a:r>
              <a:rPr lang="en-US" altLang="en-US" sz="3600" dirty="0" smtClean="0"/>
              <a:t>2020</a:t>
            </a:r>
          </a:p>
          <a:p>
            <a:pPr algn="ctr"/>
            <a:r>
              <a:rPr lang="en-US" altLang="en-US" sz="2800" dirty="0" smtClean="0"/>
              <a:t>Dr Sharon McCloskey:</a:t>
            </a:r>
          </a:p>
          <a:p>
            <a:pPr algn="ctr"/>
            <a:r>
              <a:rPr lang="en-US" altLang="en-US" sz="2800" dirty="0" smtClean="0"/>
              <a:t> Bereavement Coordinator</a:t>
            </a:r>
            <a:endParaRPr lang="en-US" altLang="en-US" sz="2800" dirty="0"/>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2950" y="5661248"/>
            <a:ext cx="25527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Before</a:t>
            </a:r>
            <a:endParaRPr lang="en-GB" dirty="0"/>
          </a:p>
        </p:txBody>
      </p:sp>
      <p:sp>
        <p:nvSpPr>
          <p:cNvPr id="3" name="Content Placeholder 2"/>
          <p:cNvSpPr>
            <a:spLocks noGrp="1"/>
          </p:cNvSpPr>
          <p:nvPr>
            <p:ph idx="1"/>
          </p:nvPr>
        </p:nvSpPr>
        <p:spPr/>
        <p:txBody>
          <a:bodyPr/>
          <a:lstStyle/>
          <a:p>
            <a:r>
              <a:rPr lang="en-GB" dirty="0" smtClean="0"/>
              <a:t>Tune into self: what is happening in me, what do I need to attend to so that I am able to connect with the person?</a:t>
            </a:r>
          </a:p>
          <a:p>
            <a:r>
              <a:rPr lang="en-GB" dirty="0" smtClean="0"/>
              <a:t>Tuning into the other: how might the caller be feeling? What might be going on for them?</a:t>
            </a:r>
            <a:endParaRPr lang="en-GB" dirty="0"/>
          </a:p>
        </p:txBody>
      </p:sp>
    </p:spTree>
    <p:extLst>
      <p:ext uri="{BB962C8B-B14F-4D97-AF65-F5344CB8AC3E}">
        <p14:creationId xmlns:p14="http://schemas.microsoft.com/office/powerpoint/2010/main" val="3081544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During</a:t>
            </a:r>
            <a:endParaRPr lang="en-GB" dirty="0"/>
          </a:p>
        </p:txBody>
      </p:sp>
      <p:sp>
        <p:nvSpPr>
          <p:cNvPr id="3" name="Content Placeholder 2"/>
          <p:cNvSpPr>
            <a:spLocks noGrp="1"/>
          </p:cNvSpPr>
          <p:nvPr>
            <p:ph idx="1"/>
          </p:nvPr>
        </p:nvSpPr>
        <p:spPr>
          <a:xfrm>
            <a:off x="395536" y="1412776"/>
            <a:ext cx="8534400" cy="3962400"/>
          </a:xfrm>
        </p:spPr>
        <p:txBody>
          <a:bodyPr/>
          <a:lstStyle/>
          <a:p>
            <a:r>
              <a:rPr lang="en-GB" dirty="0" smtClean="0"/>
              <a:t>Challenges of communication by phone</a:t>
            </a:r>
          </a:p>
          <a:p>
            <a:r>
              <a:rPr lang="en-GB" dirty="0" smtClean="0"/>
              <a:t>Not only what you say, but how you say it.</a:t>
            </a:r>
          </a:p>
          <a:p>
            <a:r>
              <a:rPr lang="en-GB" dirty="0" smtClean="0"/>
              <a:t>Importance of tone of voice</a:t>
            </a:r>
          </a:p>
          <a:p>
            <a:r>
              <a:rPr lang="en-GB" dirty="0" smtClean="0"/>
              <a:t>Power of pause</a:t>
            </a:r>
          </a:p>
          <a:p>
            <a:r>
              <a:rPr lang="en-GB" dirty="0" smtClean="0"/>
              <a:t>Clear, concise, jargon free information</a:t>
            </a:r>
          </a:p>
          <a:p>
            <a:pPr lvl="1"/>
            <a:r>
              <a:rPr lang="en-GB" dirty="0" smtClean="0"/>
              <a:t>‘Chunk and Check’</a:t>
            </a:r>
          </a:p>
          <a:p>
            <a:r>
              <a:rPr lang="en-GB" dirty="0" smtClean="0"/>
              <a:t>Pay attention to cues: what isn’t being said</a:t>
            </a:r>
          </a:p>
          <a:p>
            <a:r>
              <a:rPr lang="en-GB" dirty="0" smtClean="0"/>
              <a:t>Power of silence</a:t>
            </a:r>
          </a:p>
          <a:p>
            <a:r>
              <a:rPr lang="en-GB" dirty="0" smtClean="0"/>
              <a:t>Don’t try to fix, sit with distress</a:t>
            </a:r>
          </a:p>
          <a:p>
            <a:endParaRPr lang="en-GB" dirty="0" smtClean="0"/>
          </a:p>
          <a:p>
            <a:pPr lvl="1"/>
            <a:endParaRPr lang="en-GB" dirty="0"/>
          </a:p>
        </p:txBody>
      </p:sp>
    </p:spTree>
    <p:extLst>
      <p:ext uri="{BB962C8B-B14F-4D97-AF65-F5344CB8AC3E}">
        <p14:creationId xmlns:p14="http://schemas.microsoft.com/office/powerpoint/2010/main" val="798010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a:t>
            </a:r>
            <a:endParaRPr lang="en-GB" dirty="0"/>
          </a:p>
        </p:txBody>
      </p:sp>
      <p:sp>
        <p:nvSpPr>
          <p:cNvPr id="3" name="Content Placeholder 2"/>
          <p:cNvSpPr>
            <a:spLocks noGrp="1"/>
          </p:cNvSpPr>
          <p:nvPr>
            <p:ph idx="1"/>
          </p:nvPr>
        </p:nvSpPr>
        <p:spPr/>
        <p:txBody>
          <a:bodyPr/>
          <a:lstStyle/>
          <a:p>
            <a:r>
              <a:rPr lang="en-GB" dirty="0" smtClean="0"/>
              <a:t>Pause</a:t>
            </a:r>
          </a:p>
          <a:p>
            <a:r>
              <a:rPr lang="en-GB" dirty="0" smtClean="0"/>
              <a:t>Breathe</a:t>
            </a:r>
          </a:p>
          <a:p>
            <a:r>
              <a:rPr lang="en-GB" dirty="0" smtClean="0"/>
              <a:t>Record</a:t>
            </a:r>
            <a:endParaRPr lang="en-GB" dirty="0"/>
          </a:p>
        </p:txBody>
      </p:sp>
    </p:spTree>
    <p:extLst>
      <p:ext uri="{BB962C8B-B14F-4D97-AF65-F5344CB8AC3E}">
        <p14:creationId xmlns:p14="http://schemas.microsoft.com/office/powerpoint/2010/main" val="906172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communication strategies</a:t>
            </a:r>
            <a:endParaRPr lang="en-GB" dirty="0"/>
          </a:p>
        </p:txBody>
      </p:sp>
      <p:sp>
        <p:nvSpPr>
          <p:cNvPr id="3" name="Content Placeholder 2"/>
          <p:cNvSpPr>
            <a:spLocks noGrp="1"/>
          </p:cNvSpPr>
          <p:nvPr>
            <p:ph idx="1"/>
          </p:nvPr>
        </p:nvSpPr>
        <p:spPr/>
        <p:txBody>
          <a:bodyPr/>
          <a:lstStyle/>
          <a:p>
            <a:r>
              <a:rPr lang="en-GB" dirty="0" smtClean="0"/>
              <a:t>ICE</a:t>
            </a:r>
          </a:p>
          <a:p>
            <a:pPr lvl="1"/>
            <a:r>
              <a:rPr lang="en-GB" dirty="0" smtClean="0"/>
              <a:t>Seek the person’s</a:t>
            </a:r>
            <a:r>
              <a:rPr lang="en-GB" dirty="0" smtClean="0">
                <a:solidFill>
                  <a:schemeClr val="accent1">
                    <a:lumMod val="75000"/>
                  </a:schemeClr>
                </a:solidFill>
              </a:rPr>
              <a:t> Ideas </a:t>
            </a:r>
            <a:r>
              <a:rPr lang="en-GB" dirty="0" smtClean="0"/>
              <a:t>/understanding of the situation</a:t>
            </a:r>
          </a:p>
          <a:p>
            <a:pPr lvl="1"/>
            <a:r>
              <a:rPr lang="en-GB" dirty="0" smtClean="0"/>
              <a:t>Identify their </a:t>
            </a:r>
            <a:r>
              <a:rPr lang="en-GB" dirty="0">
                <a:solidFill>
                  <a:schemeClr val="accent1">
                    <a:lumMod val="75000"/>
                  </a:schemeClr>
                </a:solidFill>
              </a:rPr>
              <a:t>C</a:t>
            </a:r>
            <a:r>
              <a:rPr lang="en-GB" dirty="0" smtClean="0">
                <a:solidFill>
                  <a:schemeClr val="accent1">
                    <a:lumMod val="75000"/>
                  </a:schemeClr>
                </a:solidFill>
              </a:rPr>
              <a:t>oncerns</a:t>
            </a:r>
          </a:p>
          <a:p>
            <a:pPr lvl="1"/>
            <a:r>
              <a:rPr lang="en-GB" dirty="0" smtClean="0"/>
              <a:t>Taking their</a:t>
            </a:r>
            <a:r>
              <a:rPr lang="en-GB" dirty="0" smtClean="0">
                <a:solidFill>
                  <a:schemeClr val="accent1"/>
                </a:solidFill>
              </a:rPr>
              <a:t> </a:t>
            </a:r>
            <a:r>
              <a:rPr lang="en-GB" dirty="0" smtClean="0"/>
              <a:t>concerns into consideration, what are their</a:t>
            </a:r>
            <a:r>
              <a:rPr lang="en-GB" dirty="0" smtClean="0">
                <a:solidFill>
                  <a:schemeClr val="accent1"/>
                </a:solidFill>
              </a:rPr>
              <a:t> </a:t>
            </a:r>
            <a:r>
              <a:rPr lang="en-GB" dirty="0" smtClean="0">
                <a:solidFill>
                  <a:schemeClr val="accent1">
                    <a:lumMod val="75000"/>
                  </a:schemeClr>
                </a:solidFill>
              </a:rPr>
              <a:t>Expectations</a:t>
            </a:r>
            <a:r>
              <a:rPr lang="en-GB" dirty="0" smtClean="0">
                <a:solidFill>
                  <a:schemeClr val="accent1"/>
                </a:solidFill>
              </a:rPr>
              <a:t> </a:t>
            </a:r>
            <a:r>
              <a:rPr lang="en-GB" dirty="0" smtClean="0"/>
              <a:t>or what are they hoping for.</a:t>
            </a:r>
          </a:p>
          <a:p>
            <a:pPr lvl="1"/>
            <a:endParaRPr lang="en-GB" dirty="0"/>
          </a:p>
        </p:txBody>
      </p:sp>
    </p:spTree>
    <p:extLst>
      <p:ext uri="{BB962C8B-B14F-4D97-AF65-F5344CB8AC3E}">
        <p14:creationId xmlns:p14="http://schemas.microsoft.com/office/powerpoint/2010/main" val="1347244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wish, worry and wonder</a:t>
            </a:r>
            <a:endParaRPr lang="en-GB" dirty="0"/>
          </a:p>
        </p:txBody>
      </p:sp>
      <p:sp>
        <p:nvSpPr>
          <p:cNvPr id="3" name="Content Placeholder 2"/>
          <p:cNvSpPr>
            <a:spLocks noGrp="1"/>
          </p:cNvSpPr>
          <p:nvPr>
            <p:ph idx="1"/>
          </p:nvPr>
        </p:nvSpPr>
        <p:spPr/>
        <p:txBody>
          <a:bodyPr/>
          <a:lstStyle/>
          <a:p>
            <a:r>
              <a:rPr lang="en-GB" dirty="0" smtClean="0"/>
              <a:t>Managing unrealistic expectations</a:t>
            </a:r>
          </a:p>
          <a:p>
            <a:pPr lvl="1"/>
            <a:r>
              <a:rPr lang="en-GB" i="1" dirty="0" smtClean="0"/>
              <a:t>I hear what you are saying, if this was my mum/dad, I would be </a:t>
            </a:r>
            <a:r>
              <a:rPr lang="en-GB" b="1" i="1" dirty="0" smtClean="0">
                <a:solidFill>
                  <a:schemeClr val="accent1">
                    <a:lumMod val="75000"/>
                  </a:schemeClr>
                </a:solidFill>
              </a:rPr>
              <a:t>Wishing</a:t>
            </a:r>
            <a:r>
              <a:rPr lang="en-GB" i="1" dirty="0" smtClean="0">
                <a:solidFill>
                  <a:schemeClr val="accent1">
                    <a:lumMod val="75000"/>
                  </a:schemeClr>
                </a:solidFill>
              </a:rPr>
              <a:t> </a:t>
            </a:r>
            <a:r>
              <a:rPr lang="en-GB" i="1" dirty="0" smtClean="0"/>
              <a:t>for exactly the same thing.</a:t>
            </a:r>
          </a:p>
          <a:p>
            <a:pPr lvl="1"/>
            <a:r>
              <a:rPr lang="en-GB" i="1" dirty="0" smtClean="0"/>
              <a:t>But I’m worried. I’m </a:t>
            </a:r>
            <a:r>
              <a:rPr lang="en-GB" b="1" i="1" dirty="0" smtClean="0">
                <a:solidFill>
                  <a:schemeClr val="accent1">
                    <a:lumMod val="75000"/>
                  </a:schemeClr>
                </a:solidFill>
              </a:rPr>
              <a:t>Worried</a:t>
            </a:r>
            <a:r>
              <a:rPr lang="en-GB" i="1" dirty="0" smtClean="0"/>
              <a:t> because …… we might not be able to get that wish.</a:t>
            </a:r>
          </a:p>
          <a:p>
            <a:pPr lvl="1"/>
            <a:r>
              <a:rPr lang="en-GB" i="1" dirty="0" smtClean="0"/>
              <a:t>I </a:t>
            </a:r>
            <a:r>
              <a:rPr lang="en-GB" b="1" i="1" dirty="0" smtClean="0">
                <a:solidFill>
                  <a:schemeClr val="accent1">
                    <a:lumMod val="75000"/>
                  </a:schemeClr>
                </a:solidFill>
              </a:rPr>
              <a:t>Wonder</a:t>
            </a:r>
            <a:r>
              <a:rPr lang="en-GB" i="1" dirty="0" smtClean="0"/>
              <a:t>, if this is what happens, is there something else you might wish for?</a:t>
            </a:r>
            <a:endParaRPr lang="en-GB" i="1" dirty="0"/>
          </a:p>
        </p:txBody>
      </p:sp>
    </p:spTree>
    <p:extLst>
      <p:ext uri="{BB962C8B-B14F-4D97-AF65-F5344CB8AC3E}">
        <p14:creationId xmlns:p14="http://schemas.microsoft.com/office/powerpoint/2010/main" val="3860631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solidFill>
                  <a:srgbClr val="00B0F0"/>
                </a:solidFill>
              </a:rPr>
              <a:t>Flow Chart 3a &amp; b</a:t>
            </a:r>
            <a:endParaRPr lang="en-GB" dirty="0">
              <a:solidFill>
                <a:srgbClr val="00B0F0"/>
              </a:solidFill>
            </a:endParaRPr>
          </a:p>
        </p:txBody>
      </p:sp>
      <p:sp>
        <p:nvSpPr>
          <p:cNvPr id="9" name="Content Placeholder 8"/>
          <p:cNvSpPr>
            <a:spLocks noGrp="1"/>
          </p:cNvSpPr>
          <p:nvPr>
            <p:ph sz="half" idx="1"/>
          </p:nvPr>
        </p:nvSpPr>
        <p:spPr/>
        <p:txBody>
          <a:bodyPr/>
          <a:lstStyle/>
          <a:p>
            <a:r>
              <a:rPr lang="en-GB" dirty="0" smtClean="0"/>
              <a:t>MCCD</a:t>
            </a:r>
          </a:p>
          <a:p>
            <a:pPr lvl="1"/>
            <a:r>
              <a:rPr lang="en-GB" dirty="0" smtClean="0"/>
              <a:t>COVID-19 position as per MCCD: Swab results are not definitive</a:t>
            </a:r>
            <a:endParaRPr lang="en-GB" dirty="0"/>
          </a:p>
        </p:txBody>
      </p:sp>
      <p:pic>
        <p:nvPicPr>
          <p:cNvPr id="3074" name="Picture 2"/>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99598" y="1600200"/>
            <a:ext cx="3820873" cy="5184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595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Flow chart 4</a:t>
            </a:r>
            <a:endParaRPr lang="en-GB" dirty="0">
              <a:solidFill>
                <a:srgbClr val="00B0F0"/>
              </a:solidFill>
            </a:endParaRPr>
          </a:p>
        </p:txBody>
      </p:sp>
      <p:sp>
        <p:nvSpPr>
          <p:cNvPr id="3" name="Content Placeholder 2"/>
          <p:cNvSpPr>
            <a:spLocks noGrp="1"/>
          </p:cNvSpPr>
          <p:nvPr>
            <p:ph sz="half" idx="1"/>
          </p:nvPr>
        </p:nvSpPr>
        <p:spPr/>
        <p:txBody>
          <a:bodyPr/>
          <a:lstStyle/>
          <a:p>
            <a:r>
              <a:rPr lang="en-GB" dirty="0" smtClean="0"/>
              <a:t>Last offices</a:t>
            </a:r>
          </a:p>
          <a:p>
            <a:pPr lvl="1"/>
            <a:r>
              <a:rPr lang="en-GB" dirty="0" smtClean="0"/>
              <a:t>Risk</a:t>
            </a:r>
          </a:p>
          <a:p>
            <a:pPr lvl="1"/>
            <a:r>
              <a:rPr lang="en-GB" dirty="0" smtClean="0"/>
              <a:t>Washing</a:t>
            </a:r>
          </a:p>
          <a:p>
            <a:pPr lvl="1"/>
            <a:r>
              <a:rPr lang="en-GB" dirty="0" smtClean="0"/>
              <a:t>Identification</a:t>
            </a:r>
          </a:p>
          <a:p>
            <a:pPr lvl="1"/>
            <a:r>
              <a:rPr lang="en-GB" dirty="0" smtClean="0"/>
              <a:t>Body bag</a:t>
            </a:r>
          </a:p>
          <a:p>
            <a:pPr lvl="1"/>
            <a:r>
              <a:rPr lang="en-GB" dirty="0" smtClean="0"/>
              <a:t>Transfer/release to funeral director</a:t>
            </a:r>
            <a:endParaRPr lang="en-GB" dirty="0"/>
          </a:p>
        </p:txBody>
      </p:sp>
      <p:pic>
        <p:nvPicPr>
          <p:cNvPr id="4098" name="Picture 2"/>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04048" y="1484784"/>
            <a:ext cx="3768823" cy="5053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80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Release to funeral directors</a:t>
            </a:r>
            <a:endParaRPr lang="en-GB" dirty="0"/>
          </a:p>
        </p:txBody>
      </p:sp>
      <p:pic>
        <p:nvPicPr>
          <p:cNvPr id="307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43808" y="1196752"/>
            <a:ext cx="3239000" cy="472399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4223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Clothing/valued belongings</a:t>
            </a:r>
            <a:endParaRPr lang="en-GB" dirty="0">
              <a:solidFill>
                <a:srgbClr val="00B0F0"/>
              </a:solidFill>
            </a:endParaRPr>
          </a:p>
        </p:txBody>
      </p:sp>
      <p:pic>
        <p:nvPicPr>
          <p:cNvPr id="2050" name="Picture 2"/>
          <p:cNvPicPr>
            <a:picLocks noGrp="1" noChangeAspect="1" noChangeArrowheads="1"/>
          </p:cNvPicPr>
          <p:nvPr>
            <p:ph sz="half"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7584" y="1556792"/>
            <a:ext cx="3384376" cy="4819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0884" y="1412776"/>
            <a:ext cx="3466615" cy="5112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29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xmlns="" id="{B29EC4DE-6F96-A845-B993-D32D986B0670}"/>
              </a:ext>
            </a:extLst>
          </p:cNvPr>
          <p:cNvSpPr>
            <a:spLocks noGrp="1" noChangeArrowheads="1"/>
          </p:cNvSpPr>
          <p:nvPr>
            <p:ph type="title"/>
          </p:nvPr>
        </p:nvSpPr>
        <p:spPr/>
        <p:txBody>
          <a:bodyPr/>
          <a:lstStyle/>
          <a:p>
            <a:r>
              <a:rPr lang="en-GB" altLang="en-US" dirty="0" smtClean="0"/>
              <a:t>Bereavement</a:t>
            </a:r>
            <a:endParaRPr lang="en-GB" altLang="en-US" dirty="0"/>
          </a:p>
        </p:txBody>
      </p:sp>
      <p:sp>
        <p:nvSpPr>
          <p:cNvPr id="3" name="Content Placeholder 2">
            <a:extLst>
              <a:ext uri="{FF2B5EF4-FFF2-40B4-BE49-F238E27FC236}">
                <a16:creationId xmlns:a16="http://schemas.microsoft.com/office/drawing/2014/main" xmlns="" id="{C06A7EA2-E25C-494D-AFF5-B0439C75A2E8}"/>
              </a:ext>
            </a:extLst>
          </p:cNvPr>
          <p:cNvSpPr>
            <a:spLocks noGrp="1"/>
          </p:cNvSpPr>
          <p:nvPr>
            <p:ph idx="1"/>
          </p:nvPr>
        </p:nvSpPr>
        <p:spPr/>
        <p:txBody>
          <a:bodyPr/>
          <a:lstStyle/>
          <a:p>
            <a:pPr>
              <a:defRPr/>
            </a:pPr>
            <a:r>
              <a:rPr lang="en-GB" dirty="0"/>
              <a:t>Universality of bereavement</a:t>
            </a:r>
          </a:p>
          <a:p>
            <a:pPr>
              <a:defRPr/>
            </a:pPr>
            <a:r>
              <a:rPr lang="en-GB" dirty="0"/>
              <a:t>COVID-19 pandemic</a:t>
            </a:r>
          </a:p>
          <a:p>
            <a:pPr>
              <a:defRPr/>
            </a:pPr>
            <a:r>
              <a:rPr lang="en-GB" dirty="0"/>
              <a:t>Grieving in exceptional times</a:t>
            </a:r>
          </a:p>
          <a:p>
            <a:pPr>
              <a:defRPr/>
            </a:pPr>
            <a:r>
              <a:rPr lang="en-GB" dirty="0"/>
              <a:t>Need to integrate bereavement support into our services</a:t>
            </a:r>
          </a:p>
          <a:p>
            <a:pPr marL="0" indent="0">
              <a:buFont typeface="Wingdings" pitchFamily="2" charset="2"/>
              <a:buNone/>
              <a:defRPr/>
            </a:pPr>
            <a:endParaRPr lang="en-GB" dirty="0"/>
          </a:p>
          <a:p>
            <a:pPr>
              <a:defRPr/>
            </a:pPr>
            <a:endParaRPr lang="en-GB" dirty="0"/>
          </a:p>
          <a:p>
            <a:pPr>
              <a:defRPr/>
            </a:pPr>
            <a:endParaRPr lang="en-GB" dirty="0"/>
          </a:p>
        </p:txBody>
      </p:sp>
      <p:pic>
        <p:nvPicPr>
          <p:cNvPr id="2" name="Picture 1">
            <a:extLst>
              <a:ext uri="{FF2B5EF4-FFF2-40B4-BE49-F238E27FC236}">
                <a16:creationId xmlns:a16="http://schemas.microsoft.com/office/drawing/2014/main" xmlns="" id="{A48FFCFE-AEA7-A741-B9CC-84BECA8AFF04}"/>
              </a:ext>
            </a:extLst>
          </p:cNvPr>
          <p:cNvPicPr>
            <a:picLocks noChangeAspect="1"/>
          </p:cNvPicPr>
          <p:nvPr/>
        </p:nvPicPr>
        <p:blipFill>
          <a:blip r:embed="rId3"/>
          <a:stretch>
            <a:fillRect/>
          </a:stretch>
        </p:blipFill>
        <p:spPr>
          <a:xfrm>
            <a:off x="6410325" y="692696"/>
            <a:ext cx="2276475" cy="22764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8C469B-C5B6-B241-BD18-8F86B1B5250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FE5EC6AA-426B-B445-9E00-D14F6FBDADD0}"/>
              </a:ext>
            </a:extLst>
          </p:cNvPr>
          <p:cNvSpPr>
            <a:spLocks noGrp="1"/>
          </p:cNvSpPr>
          <p:nvPr>
            <p:ph idx="1"/>
          </p:nvPr>
        </p:nvSpPr>
        <p:spPr/>
        <p:txBody>
          <a:bodyPr/>
          <a:lstStyle/>
          <a:p>
            <a:r>
              <a:rPr lang="en-US" dirty="0" smtClean="0"/>
              <a:t>What </a:t>
            </a:r>
            <a:r>
              <a:rPr lang="en-US" dirty="0" smtClean="0"/>
              <a:t>is happening in hospital setting/transferability to care homes</a:t>
            </a:r>
            <a:endParaRPr lang="en-US" dirty="0"/>
          </a:p>
          <a:p>
            <a:r>
              <a:rPr lang="en-US" dirty="0" smtClean="0"/>
              <a:t>What else would be of help</a:t>
            </a:r>
            <a:endParaRPr lang="en-US" dirty="0"/>
          </a:p>
          <a:p>
            <a:r>
              <a:rPr lang="en-US" dirty="0"/>
              <a:t>Bereavement support </a:t>
            </a:r>
            <a:endParaRPr lang="en-US" dirty="0" smtClean="0"/>
          </a:p>
          <a:p>
            <a:r>
              <a:rPr lang="en-US" dirty="0" smtClean="0"/>
              <a:t>Self and team </a:t>
            </a:r>
            <a:r>
              <a:rPr lang="en-US" dirty="0" smtClean="0"/>
              <a:t>care</a:t>
            </a:r>
            <a:endParaRPr lang="en-US" dirty="0"/>
          </a:p>
        </p:txBody>
      </p:sp>
    </p:spTree>
    <p:extLst>
      <p:ext uri="{BB962C8B-B14F-4D97-AF65-F5344CB8AC3E}">
        <p14:creationId xmlns:p14="http://schemas.microsoft.com/office/powerpoint/2010/main" val="94103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4E4D0-B649-5F4D-9BDF-3E13BC12267E}"/>
              </a:ext>
            </a:extLst>
          </p:cNvPr>
          <p:cNvSpPr>
            <a:spLocks noGrp="1"/>
          </p:cNvSpPr>
          <p:nvPr>
            <p:ph type="title"/>
          </p:nvPr>
        </p:nvSpPr>
        <p:spPr/>
        <p:txBody>
          <a:bodyPr/>
          <a:lstStyle/>
          <a:p>
            <a:r>
              <a:rPr lang="en-US" dirty="0"/>
              <a:t>Grieving in exceptional times</a:t>
            </a:r>
          </a:p>
        </p:txBody>
      </p:sp>
      <p:sp>
        <p:nvSpPr>
          <p:cNvPr id="3" name="Content Placeholder 2">
            <a:extLst>
              <a:ext uri="{FF2B5EF4-FFF2-40B4-BE49-F238E27FC236}">
                <a16:creationId xmlns:a16="http://schemas.microsoft.com/office/drawing/2014/main" xmlns="" id="{109B04DD-9D98-9940-BC07-007ED1B2AD53}"/>
              </a:ext>
            </a:extLst>
          </p:cNvPr>
          <p:cNvSpPr>
            <a:spLocks noGrp="1"/>
          </p:cNvSpPr>
          <p:nvPr>
            <p:ph idx="1"/>
          </p:nvPr>
        </p:nvSpPr>
        <p:spPr/>
        <p:txBody>
          <a:bodyPr/>
          <a:lstStyle/>
          <a:p>
            <a:r>
              <a:rPr lang="en-US" dirty="0"/>
              <a:t>Separation at end of life</a:t>
            </a:r>
          </a:p>
          <a:p>
            <a:r>
              <a:rPr lang="en-US" dirty="0"/>
              <a:t>Sudden, rapid decline</a:t>
            </a:r>
          </a:p>
          <a:p>
            <a:r>
              <a:rPr lang="en-US" dirty="0"/>
              <a:t>No exposure to sensory reality of death</a:t>
            </a:r>
          </a:p>
          <a:p>
            <a:r>
              <a:rPr lang="en-US" dirty="0"/>
              <a:t>Unanswered questions</a:t>
            </a:r>
          </a:p>
          <a:p>
            <a:r>
              <a:rPr lang="en-US" dirty="0"/>
              <a:t>Feelings of guilt and remorse</a:t>
            </a:r>
          </a:p>
          <a:p>
            <a:r>
              <a:rPr lang="en-US" dirty="0"/>
              <a:t>Social distancing</a:t>
            </a:r>
          </a:p>
          <a:p>
            <a:r>
              <a:rPr lang="en-US" dirty="0"/>
              <a:t>Absence of established rites and rituals</a:t>
            </a:r>
          </a:p>
          <a:p>
            <a:r>
              <a:rPr lang="en-US" dirty="0"/>
              <a:t>Grief on hold</a:t>
            </a:r>
          </a:p>
          <a:p>
            <a:endParaRPr lang="en-US" dirty="0"/>
          </a:p>
        </p:txBody>
      </p:sp>
    </p:spTree>
    <p:extLst>
      <p:ext uri="{BB962C8B-B14F-4D97-AF65-F5344CB8AC3E}">
        <p14:creationId xmlns:p14="http://schemas.microsoft.com/office/powerpoint/2010/main" val="3413825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Grief</a:t>
            </a:r>
            <a:endParaRPr lang="en-GB" dirty="0"/>
          </a:p>
        </p:txBody>
      </p:sp>
      <p:sp>
        <p:nvSpPr>
          <p:cNvPr id="3" name="Content Placeholder 2"/>
          <p:cNvSpPr>
            <a:spLocks noGrp="1"/>
          </p:cNvSpPr>
          <p:nvPr>
            <p:ph idx="1"/>
          </p:nvPr>
        </p:nvSpPr>
        <p:spPr>
          <a:xfrm>
            <a:off x="576334" y="1556792"/>
            <a:ext cx="8534400" cy="3962400"/>
          </a:xfrm>
        </p:spPr>
        <p:txBody>
          <a:bodyPr/>
          <a:lstStyle/>
          <a:p>
            <a:r>
              <a:rPr lang="en-GB" dirty="0" smtClean="0"/>
              <a:t>Grief is our response to loss</a:t>
            </a:r>
          </a:p>
          <a:p>
            <a:r>
              <a:rPr lang="en-GB" dirty="0" smtClean="0"/>
              <a:t>There is no right or wrong way to grieve.</a:t>
            </a:r>
          </a:p>
          <a:p>
            <a:r>
              <a:rPr lang="en-GB" dirty="0" smtClean="0"/>
              <a:t>The loss is permanent, and grief is permanent however the intensity of the feelings will change over time.</a:t>
            </a:r>
          </a:p>
          <a:p>
            <a:r>
              <a:rPr lang="en-GB" dirty="0" smtClean="0"/>
              <a:t>Most people will move through grief with the support of their family and friends.</a:t>
            </a:r>
          </a:p>
          <a:p>
            <a:r>
              <a:rPr lang="en-GB" dirty="0" smtClean="0"/>
              <a:t>Some will need specialist support.</a:t>
            </a:r>
            <a:endParaRPr lang="en-GB" dirty="0"/>
          </a:p>
        </p:txBody>
      </p:sp>
    </p:spTree>
    <p:extLst>
      <p:ext uri="{BB962C8B-B14F-4D97-AF65-F5344CB8AC3E}">
        <p14:creationId xmlns:p14="http://schemas.microsoft.com/office/powerpoint/2010/main" val="1592293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xmlns="" id="{A861A7A5-FC87-0A49-836B-6CF8084C7F1E}"/>
              </a:ext>
            </a:extLst>
          </p:cNvPr>
          <p:cNvSpPr>
            <a:spLocks noGrp="1" noChangeArrowheads="1"/>
          </p:cNvSpPr>
          <p:nvPr>
            <p:ph type="title"/>
          </p:nvPr>
        </p:nvSpPr>
        <p:spPr/>
        <p:txBody>
          <a:bodyPr/>
          <a:lstStyle/>
          <a:p>
            <a:r>
              <a:rPr lang="en-GB" altLang="en-US"/>
              <a:t>Model of bereavement support</a:t>
            </a:r>
          </a:p>
        </p:txBody>
      </p:sp>
      <p:sp>
        <p:nvSpPr>
          <p:cNvPr id="20482" name="Content Placeholder 2">
            <a:extLst>
              <a:ext uri="{FF2B5EF4-FFF2-40B4-BE49-F238E27FC236}">
                <a16:creationId xmlns:a16="http://schemas.microsoft.com/office/drawing/2014/main" xmlns="" id="{1E68481A-1A39-B242-A23B-844CAE6269F3}"/>
              </a:ext>
            </a:extLst>
          </p:cNvPr>
          <p:cNvSpPr>
            <a:spLocks noGrp="1" noChangeArrowheads="1"/>
          </p:cNvSpPr>
          <p:nvPr>
            <p:ph idx="1"/>
          </p:nvPr>
        </p:nvSpPr>
        <p:spPr>
          <a:xfrm>
            <a:off x="395288" y="1196975"/>
            <a:ext cx="8534400" cy="3962400"/>
          </a:xfrm>
        </p:spPr>
        <p:txBody>
          <a:bodyPr/>
          <a:lstStyle/>
          <a:p>
            <a:pPr marL="0" indent="0">
              <a:buNone/>
            </a:pPr>
            <a:r>
              <a:rPr lang="en-GB" altLang="en-US" dirty="0" smtClean="0"/>
              <a:t>Care team</a:t>
            </a:r>
          </a:p>
          <a:p>
            <a:r>
              <a:rPr lang="en-GB" altLang="en-US" dirty="0" smtClean="0"/>
              <a:t>Pre-death</a:t>
            </a:r>
            <a:endParaRPr lang="en-GB" altLang="en-US" dirty="0"/>
          </a:p>
          <a:p>
            <a:pPr lvl="1"/>
            <a:r>
              <a:rPr lang="en-GB" altLang="en-US" dirty="0"/>
              <a:t>Communicating with relatives from admission, as their loved one’s condition deteriorates, when they are saying goodbye and after their death.</a:t>
            </a:r>
          </a:p>
          <a:p>
            <a:r>
              <a:rPr lang="en-GB" altLang="en-US" dirty="0"/>
              <a:t>After death</a:t>
            </a:r>
          </a:p>
          <a:p>
            <a:pPr lvl="1"/>
            <a:r>
              <a:rPr lang="en-GB" altLang="en-US" dirty="0"/>
              <a:t>Sympathy card hand written by the </a:t>
            </a:r>
            <a:r>
              <a:rPr lang="en-GB" altLang="en-US" dirty="0" smtClean="0"/>
              <a:t>nurse/team</a:t>
            </a:r>
          </a:p>
          <a:p>
            <a:pPr lvl="1"/>
            <a:r>
              <a:rPr lang="en-GB" altLang="en-US" dirty="0" smtClean="0"/>
              <a:t>‘Heart’ symbol of connection</a:t>
            </a:r>
            <a:endParaRPr lang="en-GB"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20" y="5771187"/>
            <a:ext cx="1019110" cy="92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37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xmlns="" id="{A861A7A5-FC87-0A49-836B-6CF8084C7F1E}"/>
              </a:ext>
            </a:extLst>
          </p:cNvPr>
          <p:cNvSpPr>
            <a:spLocks noGrp="1" noChangeArrowheads="1"/>
          </p:cNvSpPr>
          <p:nvPr>
            <p:ph type="title"/>
          </p:nvPr>
        </p:nvSpPr>
        <p:spPr/>
        <p:txBody>
          <a:bodyPr/>
          <a:lstStyle/>
          <a:p>
            <a:r>
              <a:rPr lang="en-GB" altLang="en-US"/>
              <a:t>Model of bereavement support</a:t>
            </a:r>
          </a:p>
        </p:txBody>
      </p:sp>
      <p:sp>
        <p:nvSpPr>
          <p:cNvPr id="20482" name="Content Placeholder 2">
            <a:extLst>
              <a:ext uri="{FF2B5EF4-FFF2-40B4-BE49-F238E27FC236}">
                <a16:creationId xmlns:a16="http://schemas.microsoft.com/office/drawing/2014/main" xmlns="" id="{1E68481A-1A39-B242-A23B-844CAE6269F3}"/>
              </a:ext>
            </a:extLst>
          </p:cNvPr>
          <p:cNvSpPr>
            <a:spLocks noGrp="1" noChangeArrowheads="1"/>
          </p:cNvSpPr>
          <p:nvPr>
            <p:ph idx="1"/>
          </p:nvPr>
        </p:nvSpPr>
        <p:spPr>
          <a:xfrm>
            <a:off x="395288" y="1556792"/>
            <a:ext cx="5328840" cy="4824536"/>
          </a:xfrm>
        </p:spPr>
        <p:txBody>
          <a:bodyPr/>
          <a:lstStyle/>
          <a:p>
            <a:pPr marL="0" indent="0">
              <a:buNone/>
            </a:pPr>
            <a:r>
              <a:rPr lang="en-GB" altLang="en-US" dirty="0" smtClean="0"/>
              <a:t>Bereavement team</a:t>
            </a:r>
          </a:p>
          <a:p>
            <a:r>
              <a:rPr lang="en-GB" altLang="en-US" dirty="0" smtClean="0"/>
              <a:t>After </a:t>
            </a:r>
            <a:r>
              <a:rPr lang="en-GB" altLang="en-US" dirty="0"/>
              <a:t>death</a:t>
            </a:r>
          </a:p>
          <a:p>
            <a:pPr lvl="1"/>
            <a:r>
              <a:rPr lang="en-GB" altLang="en-US" dirty="0"/>
              <a:t>Letter from the Trust in information pack</a:t>
            </a:r>
          </a:p>
          <a:p>
            <a:pPr lvl="1"/>
            <a:r>
              <a:rPr lang="en-GB" altLang="en-US" dirty="0"/>
              <a:t>Follow up phone call to next of kin</a:t>
            </a:r>
          </a:p>
          <a:p>
            <a:pPr lvl="1"/>
            <a:r>
              <a:rPr lang="en-GB" altLang="en-US" dirty="0"/>
              <a:t>Bereavement support help line</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30011" y="1484784"/>
            <a:ext cx="2990850"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509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9085" y="1537661"/>
            <a:ext cx="3000375" cy="4248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Information pack</a:t>
            </a:r>
            <a:endParaRPr lang="en-GB" dirty="0"/>
          </a:p>
        </p:txBody>
      </p:sp>
      <p:pic>
        <p:nvPicPr>
          <p:cNvPr id="5122" name="Picture 2"/>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87586" y="1757820"/>
            <a:ext cx="2670692"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22932" y="1772816"/>
            <a:ext cx="2720858" cy="3947404"/>
          </a:xfrm>
          <a:prstGeom prst="rect">
            <a:avLst/>
          </a:prstGeom>
          <a:ln>
            <a:noFill/>
          </a:ln>
          <a:effectLst>
            <a:outerShdw blurRad="292100" dist="139700" dir="2700000" algn="tl" rotWithShape="0">
              <a:srgbClr val="333333">
                <a:alpha val="65000"/>
              </a:srgbClr>
            </a:outerShdw>
          </a:effectLst>
          <a:extLst/>
        </p:spPr>
      </p:pic>
      <p:pic>
        <p:nvPicPr>
          <p:cNvPr id="1026" name="Picture 2"/>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70751" y="1462824"/>
            <a:ext cx="2055802" cy="4450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17719" y="1501559"/>
            <a:ext cx="3089955" cy="4373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24128" y="1579580"/>
            <a:ext cx="2847975" cy="4333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44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Outreach call</a:t>
            </a:r>
            <a:endParaRPr lang="en-GB" dirty="0"/>
          </a:p>
        </p:txBody>
      </p:sp>
      <p:sp>
        <p:nvSpPr>
          <p:cNvPr id="3" name="Content Placeholder 2"/>
          <p:cNvSpPr>
            <a:spLocks noGrp="1"/>
          </p:cNvSpPr>
          <p:nvPr>
            <p:ph idx="1"/>
          </p:nvPr>
        </p:nvSpPr>
        <p:spPr/>
        <p:txBody>
          <a:bodyPr/>
          <a:lstStyle/>
          <a:p>
            <a:r>
              <a:rPr lang="en-GB" dirty="0" smtClean="0"/>
              <a:t>Approx. 3-5 days after the death</a:t>
            </a:r>
          </a:p>
          <a:p>
            <a:r>
              <a:rPr lang="en-GB" dirty="0" smtClean="0"/>
              <a:t>Offer condolences</a:t>
            </a:r>
          </a:p>
          <a:p>
            <a:r>
              <a:rPr lang="en-GB" dirty="0" smtClean="0"/>
              <a:t>Check how the person is</a:t>
            </a:r>
          </a:p>
          <a:p>
            <a:r>
              <a:rPr lang="en-GB" dirty="0" smtClean="0"/>
              <a:t>Check they received an information pack</a:t>
            </a:r>
          </a:p>
          <a:p>
            <a:r>
              <a:rPr lang="en-GB" dirty="0" smtClean="0"/>
              <a:t>Listen to the story</a:t>
            </a:r>
          </a:p>
          <a:p>
            <a:r>
              <a:rPr lang="en-GB" dirty="0" smtClean="0"/>
              <a:t>Check if there are queries or concerns</a:t>
            </a:r>
          </a:p>
          <a:p>
            <a:r>
              <a:rPr lang="en-GB" dirty="0" smtClean="0"/>
              <a:t>Provide information</a:t>
            </a:r>
          </a:p>
          <a:p>
            <a:r>
              <a:rPr lang="en-GB" dirty="0" smtClean="0"/>
              <a:t>Offer further follow up call</a:t>
            </a:r>
            <a:endParaRPr lang="en-GB" dirty="0"/>
          </a:p>
        </p:txBody>
      </p:sp>
    </p:spTree>
    <p:extLst>
      <p:ext uri="{BB962C8B-B14F-4D97-AF65-F5344CB8AC3E}">
        <p14:creationId xmlns:p14="http://schemas.microsoft.com/office/powerpoint/2010/main" val="2631888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xmlns="" id="{F43AF3B5-879B-364C-B7D6-4989558D6457}"/>
              </a:ext>
            </a:extLst>
          </p:cNvPr>
          <p:cNvSpPr>
            <a:spLocks noGrp="1" noChangeArrowheads="1"/>
          </p:cNvSpPr>
          <p:nvPr>
            <p:ph type="title"/>
          </p:nvPr>
        </p:nvSpPr>
        <p:spPr/>
        <p:txBody>
          <a:bodyPr/>
          <a:lstStyle/>
          <a:p>
            <a:r>
              <a:rPr lang="en-GB" altLang="en-US"/>
              <a:t>Helpline purpose</a:t>
            </a:r>
          </a:p>
        </p:txBody>
      </p:sp>
      <p:sp>
        <p:nvSpPr>
          <p:cNvPr id="21506" name="Content Placeholder 2">
            <a:extLst>
              <a:ext uri="{FF2B5EF4-FFF2-40B4-BE49-F238E27FC236}">
                <a16:creationId xmlns:a16="http://schemas.microsoft.com/office/drawing/2014/main" xmlns="" id="{6BDDBF1A-1DDF-7245-820F-CC90D87FF8C4}"/>
              </a:ext>
            </a:extLst>
          </p:cNvPr>
          <p:cNvSpPr>
            <a:spLocks noGrp="1" noChangeArrowheads="1"/>
          </p:cNvSpPr>
          <p:nvPr>
            <p:ph idx="1"/>
          </p:nvPr>
        </p:nvSpPr>
        <p:spPr>
          <a:xfrm>
            <a:off x="457200" y="1752600"/>
            <a:ext cx="4906888" cy="3962400"/>
          </a:xfrm>
        </p:spPr>
        <p:txBody>
          <a:bodyPr/>
          <a:lstStyle/>
          <a:p>
            <a:endParaRPr lang="en-GB" altLang="en-US" dirty="0"/>
          </a:p>
          <a:p>
            <a:r>
              <a:rPr lang="en-GB" altLang="en-US" i="1" dirty="0"/>
              <a:t>To come alongside bereaved people, to hold their grief and offer emotional support through compassion and empathy.</a:t>
            </a:r>
            <a:endParaRPr lang="en-GB" altLang="en-US" dirty="0"/>
          </a:p>
          <a:p>
            <a:endParaRPr lang="en-GB" altLang="en-US"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436096" y="980728"/>
            <a:ext cx="3494139" cy="4931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xmlns="" id="{5C7C9BB4-9A07-E94E-9F2C-93CD3412F8B2}"/>
              </a:ext>
            </a:extLst>
          </p:cNvPr>
          <p:cNvSpPr>
            <a:spLocks noGrp="1" noChangeArrowheads="1"/>
          </p:cNvSpPr>
          <p:nvPr>
            <p:ph type="title"/>
          </p:nvPr>
        </p:nvSpPr>
        <p:spPr/>
        <p:txBody>
          <a:bodyPr/>
          <a:lstStyle/>
          <a:p>
            <a:r>
              <a:rPr lang="en-GB" altLang="en-US"/>
              <a:t>Helpline purpose</a:t>
            </a:r>
          </a:p>
        </p:txBody>
      </p:sp>
      <p:sp>
        <p:nvSpPr>
          <p:cNvPr id="22530" name="Content Placeholder 2">
            <a:extLst>
              <a:ext uri="{FF2B5EF4-FFF2-40B4-BE49-F238E27FC236}">
                <a16:creationId xmlns:a16="http://schemas.microsoft.com/office/drawing/2014/main" xmlns="" id="{042DFF83-FEBB-3843-AFB0-3AF86F8AB4D8}"/>
              </a:ext>
            </a:extLst>
          </p:cNvPr>
          <p:cNvSpPr>
            <a:spLocks noGrp="1" noChangeArrowheads="1"/>
          </p:cNvSpPr>
          <p:nvPr>
            <p:ph idx="1"/>
          </p:nvPr>
        </p:nvSpPr>
        <p:spPr>
          <a:xfrm>
            <a:off x="395288" y="1196975"/>
            <a:ext cx="8534400" cy="3962400"/>
          </a:xfrm>
        </p:spPr>
        <p:txBody>
          <a:bodyPr/>
          <a:lstStyle/>
          <a:p>
            <a:r>
              <a:rPr lang="en-GB" altLang="en-US" dirty="0"/>
              <a:t>To help the person understand their grief in the context of ‘normal’ grieving</a:t>
            </a:r>
          </a:p>
          <a:p>
            <a:r>
              <a:rPr lang="en-GB" altLang="en-US" dirty="0"/>
              <a:t>To sensitively suggest and encourage the person to identify ways to help them cope with grief and attend to their self care</a:t>
            </a:r>
          </a:p>
          <a:p>
            <a:r>
              <a:rPr lang="en-GB" altLang="en-US" dirty="0"/>
              <a:t>To provide information where helpful</a:t>
            </a:r>
          </a:p>
          <a:p>
            <a:r>
              <a:rPr lang="en-GB" altLang="en-US" dirty="0"/>
              <a:t>To signpost to other services for practical and/or emotional support.</a:t>
            </a:r>
          </a:p>
          <a:p>
            <a:r>
              <a:rPr lang="en-GB" altLang="en-US" b="1" dirty="0"/>
              <a:t>It is not a counselling service</a:t>
            </a:r>
          </a:p>
          <a:p>
            <a:endParaRPr lang="en-GB"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Looking after yourself</a:t>
            </a:r>
            <a:endParaRPr lang="en-GB" dirty="0"/>
          </a:p>
        </p:txBody>
      </p:sp>
      <p:sp>
        <p:nvSpPr>
          <p:cNvPr id="4" name="Content Placeholder 2"/>
          <p:cNvSpPr>
            <a:spLocks noGrp="1"/>
          </p:cNvSpPr>
          <p:nvPr>
            <p:ph type="body" idx="1"/>
          </p:nvPr>
        </p:nvSpPr>
        <p:spPr>
          <a:xfrm>
            <a:off x="250031" y="2098476"/>
            <a:ext cx="8643938" cy="2469059"/>
          </a:xfrm>
          <a:solidFill>
            <a:schemeClr val="accent2"/>
          </a:solidFill>
        </p:spPr>
        <p:txBody>
          <a:bodyPr anchor="t">
            <a:noAutofit/>
          </a:bodyPr>
          <a:lstStyle/>
          <a:p>
            <a:pPr marL="56925" indent="0" eaLnBrk="1" hangingPunct="1">
              <a:buNone/>
            </a:pPr>
            <a:r>
              <a:rPr lang="en-US" altLang="en-US" sz="2500" i="1" dirty="0">
                <a:solidFill>
                  <a:srgbClr val="FFFFCC"/>
                </a:solidFill>
              </a:rPr>
              <a:t>“The expectation that we can be immersed in suffering and loss daily and not be touched by it is as unrealistic as expecting to be able to walk through water without getting wet. This sort of denial is no small matter. The way we deal with loss shapes our capacity to be present to life more than anything else.” </a:t>
            </a:r>
            <a:r>
              <a:rPr lang="en-US" altLang="en-US" sz="2500" dirty="0">
                <a:solidFill>
                  <a:srgbClr val="FFFFCC"/>
                </a:solidFill>
              </a:rPr>
              <a:t>(</a:t>
            </a:r>
            <a:r>
              <a:rPr lang="en-US" altLang="en-US" sz="2500" dirty="0" err="1">
                <a:solidFill>
                  <a:srgbClr val="FFFFCC"/>
                </a:solidFill>
              </a:rPr>
              <a:t>Remen</a:t>
            </a:r>
            <a:r>
              <a:rPr lang="en-US" altLang="en-US" sz="2500" dirty="0">
                <a:solidFill>
                  <a:srgbClr val="FFFFCC"/>
                </a:solidFill>
              </a:rPr>
              <a:t>, 1996)</a:t>
            </a:r>
            <a:r>
              <a:rPr lang="en-US" altLang="en-US" sz="2500" i="1" dirty="0">
                <a:solidFill>
                  <a:srgbClr val="FFFFCC"/>
                </a:solidFill>
              </a:rPr>
              <a:t> </a:t>
            </a:r>
            <a:endParaRPr lang="en-GB" altLang="en-US" sz="2500" i="1" dirty="0">
              <a:solidFill>
                <a:srgbClr val="FFFFCC"/>
              </a:solidFill>
            </a:endParaRPr>
          </a:p>
        </p:txBody>
      </p:sp>
      <p:sp>
        <p:nvSpPr>
          <p:cNvPr id="5" name="Content Placeholder 2"/>
          <p:cNvSpPr txBox="1">
            <a:spLocks/>
          </p:cNvSpPr>
          <p:nvPr/>
        </p:nvSpPr>
        <p:spPr bwMode="auto">
          <a:xfrm>
            <a:off x="250031" y="4741664"/>
            <a:ext cx="8643938" cy="1670968"/>
          </a:xfrm>
          <a:prstGeom prst="rect">
            <a:avLst/>
          </a:prstGeom>
          <a:noFill/>
          <a:ln>
            <a:noFill/>
          </a:ln>
        </p:spPr>
        <p:txBody>
          <a:bodyPr lIns="64291" tIns="32146" rIns="64291" bIns="32146"/>
          <a:lstStyle>
            <a:lvl1pPr marL="80963">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2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buFont typeface="Arial" charset="0"/>
              <a:buNone/>
            </a:pPr>
            <a:r>
              <a:rPr lang="en-GB" altLang="en-US" sz="2200" dirty="0">
                <a:latin typeface="+mn-lt"/>
              </a:rPr>
              <a:t>While your experiences are likely to be challenging, resilience theory tells us we do not need to be damaged as a result of them.  They also bring opportunities for personal growth.</a:t>
            </a:r>
          </a:p>
        </p:txBody>
      </p:sp>
    </p:spTree>
    <p:extLst>
      <p:ext uri="{BB962C8B-B14F-4D97-AF65-F5344CB8AC3E}">
        <p14:creationId xmlns:p14="http://schemas.microsoft.com/office/powerpoint/2010/main" val="258028821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a:t>
            </a:r>
            <a:endParaRPr lang="en-GB" dirty="0"/>
          </a:p>
        </p:txBody>
      </p:sp>
      <p:sp>
        <p:nvSpPr>
          <p:cNvPr id="3" name="Text Placeholder 2"/>
          <p:cNvSpPr>
            <a:spLocks noGrp="1"/>
          </p:cNvSpPr>
          <p:nvPr>
            <p:ph type="body" idx="1"/>
          </p:nvPr>
        </p:nvSpPr>
        <p:spPr>
          <a:xfrm>
            <a:off x="457200" y="1752600"/>
            <a:ext cx="3754760" cy="3962400"/>
          </a:xfrm>
        </p:spPr>
        <p:txBody>
          <a:bodyPr/>
          <a:lstStyle/>
          <a:p>
            <a:r>
              <a:rPr lang="en-GB" dirty="0" smtClean="0"/>
              <a:t>Emotional load</a:t>
            </a:r>
          </a:p>
          <a:p>
            <a:pPr marL="457200" lvl="1" indent="0">
              <a:buNone/>
            </a:pPr>
            <a:r>
              <a:rPr lang="en-GB" dirty="0" smtClean="0"/>
              <a:t>Fear</a:t>
            </a:r>
          </a:p>
          <a:p>
            <a:pPr marL="457200" lvl="1" indent="0">
              <a:buNone/>
            </a:pPr>
            <a:r>
              <a:rPr lang="en-GB" dirty="0" smtClean="0"/>
              <a:t>Frustration </a:t>
            </a:r>
          </a:p>
          <a:p>
            <a:pPr marL="457200" lvl="1" indent="0">
              <a:buNone/>
            </a:pPr>
            <a:r>
              <a:rPr lang="en-GB" dirty="0" smtClean="0"/>
              <a:t>Anger</a:t>
            </a:r>
          </a:p>
          <a:p>
            <a:pPr marL="457200" lvl="1" indent="0">
              <a:buNone/>
            </a:pPr>
            <a:r>
              <a:rPr lang="en-GB" dirty="0" smtClean="0"/>
              <a:t>Sadness</a:t>
            </a:r>
          </a:p>
          <a:p>
            <a:pPr marL="457200" lvl="1" indent="0">
              <a:buNone/>
            </a:pPr>
            <a:r>
              <a:rPr lang="en-GB" dirty="0" smtClean="0"/>
              <a:t>Grief</a:t>
            </a:r>
            <a:endParaRPr lang="en-GB" dirty="0"/>
          </a:p>
        </p:txBody>
      </p:sp>
      <p:sp>
        <p:nvSpPr>
          <p:cNvPr id="4" name="Text Placeholder 2"/>
          <p:cNvSpPr txBox="1">
            <a:spLocks/>
          </p:cNvSpPr>
          <p:nvPr/>
        </p:nvSpPr>
        <p:spPr bwMode="auto">
          <a:xfrm>
            <a:off x="4788024" y="1842052"/>
            <a:ext cx="375476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953"/>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ts val="2953"/>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ts val="2953"/>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ts val="2953"/>
              </a:spcBef>
              <a:spcAft>
                <a:spcPct val="0"/>
              </a:spcAft>
              <a:buClr>
                <a:schemeClr val="tx1"/>
              </a:buClr>
              <a:buChar char="–"/>
              <a:defRPr sz="2000">
                <a:solidFill>
                  <a:schemeClr val="bg2"/>
                </a:solidFill>
                <a:latin typeface="+mn-lt"/>
              </a:defRPr>
            </a:lvl4pPr>
            <a:lvl5pPr marL="2057400" indent="-228600" algn="l" rtl="0" eaLnBrk="0" fontAlgn="base" hangingPunct="0">
              <a:spcBef>
                <a:spcPts val="2953"/>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lvl="1"/>
            <a:r>
              <a:rPr lang="en-GB" kern="0" dirty="0" smtClean="0"/>
              <a:t>Satisfaction</a:t>
            </a:r>
          </a:p>
          <a:p>
            <a:pPr lvl="1"/>
            <a:r>
              <a:rPr lang="en-GB" kern="0" dirty="0" smtClean="0"/>
              <a:t>Peace</a:t>
            </a:r>
          </a:p>
          <a:p>
            <a:pPr lvl="1"/>
            <a:r>
              <a:rPr lang="en-GB" kern="0" dirty="0" smtClean="0"/>
              <a:t>Accomplishment</a:t>
            </a:r>
            <a:endParaRPr lang="en-GB" kern="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797" y="4077072"/>
            <a:ext cx="3571875" cy="1971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48497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art and the science of care</a:t>
            </a:r>
            <a:endParaRPr lang="en-GB" dirty="0"/>
          </a:p>
        </p:txBody>
      </p:sp>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39752" y="1628800"/>
            <a:ext cx="4746649" cy="2632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509120"/>
            <a:ext cx="3505200" cy="1428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0946" y="4418179"/>
            <a:ext cx="3157537"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254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Circle of influence </a:t>
            </a:r>
            <a:r>
              <a:rPr lang="en-GB" sz="3600" dirty="0" smtClean="0"/>
              <a:t>(Covey, 1989)</a:t>
            </a:r>
            <a:endParaRPr lang="en-GB" sz="3600" dirty="0"/>
          </a:p>
        </p:txBody>
      </p:sp>
      <p:graphicFrame>
        <p:nvGraphicFramePr>
          <p:cNvPr id="4" name="Diagram 3"/>
          <p:cNvGraphicFramePr/>
          <p:nvPr>
            <p:extLst>
              <p:ext uri="{D42A27DB-BD31-4B8C-83A1-F6EECF244321}">
                <p14:modId xmlns:p14="http://schemas.microsoft.com/office/powerpoint/2010/main" val="540895150"/>
              </p:ext>
            </p:extLst>
          </p:nvPr>
        </p:nvGraphicFramePr>
        <p:xfrm>
          <a:off x="1295636" y="1700808"/>
          <a:ext cx="68407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bwMode="auto">
          <a:xfrm flipV="1">
            <a:off x="3707904" y="5085184"/>
            <a:ext cx="0" cy="648072"/>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bwMode="auto">
          <a:xfrm>
            <a:off x="3707904" y="2706688"/>
            <a:ext cx="0" cy="576064"/>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bwMode="auto">
          <a:xfrm flipH="1">
            <a:off x="2915816" y="4293096"/>
            <a:ext cx="576064" cy="0"/>
          </a:xfrm>
          <a:prstGeom prst="straightConnector1">
            <a:avLst/>
          </a:prstGeom>
          <a:ln>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bwMode="auto">
          <a:xfrm>
            <a:off x="3926565" y="4312434"/>
            <a:ext cx="576064" cy="0"/>
          </a:xfrm>
          <a:prstGeom prst="straightConnector1">
            <a:avLst/>
          </a:prstGeom>
          <a:ln>
            <a:headEnd type="none" w="med" len="med"/>
            <a:tailEnd type="arrow"/>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5164006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resilience theory tells us</a:t>
            </a:r>
            <a:endParaRPr lang="en-GB" dirty="0"/>
          </a:p>
        </p:txBody>
      </p:sp>
      <p:sp>
        <p:nvSpPr>
          <p:cNvPr id="3" name="Text Placeholder 2"/>
          <p:cNvSpPr>
            <a:spLocks noGrp="1"/>
          </p:cNvSpPr>
          <p:nvPr>
            <p:ph type="body" idx="1"/>
          </p:nvPr>
        </p:nvSpPr>
        <p:spPr>
          <a:xfrm>
            <a:off x="457200" y="1752600"/>
            <a:ext cx="8534400" cy="4556720"/>
          </a:xfrm>
        </p:spPr>
        <p:txBody>
          <a:bodyPr anchor="t">
            <a:normAutofit fontScale="92500" lnSpcReduction="20000"/>
          </a:bodyPr>
          <a:lstStyle/>
          <a:p>
            <a:r>
              <a:rPr lang="en-GB" dirty="0" smtClean="0"/>
              <a:t>Be self aware</a:t>
            </a:r>
          </a:p>
          <a:p>
            <a:r>
              <a:rPr lang="en-GB" dirty="0" smtClean="0"/>
              <a:t>Seek balance</a:t>
            </a:r>
          </a:p>
          <a:p>
            <a:pPr lvl="1">
              <a:buClr>
                <a:schemeClr val="accent1"/>
              </a:buClr>
              <a:buFont typeface="Arial" panose="020B0604020202020204" pitchFamily="34" charset="0"/>
              <a:buChar char="•"/>
            </a:pPr>
            <a:r>
              <a:rPr lang="en-GB" dirty="0" smtClean="0"/>
              <a:t>Recognise what is adding pressure</a:t>
            </a:r>
          </a:p>
          <a:p>
            <a:pPr lvl="1">
              <a:buClr>
                <a:schemeClr val="accent1"/>
              </a:buClr>
              <a:buFont typeface="Arial" panose="020B0604020202020204" pitchFamily="34" charset="0"/>
              <a:buChar char="•"/>
            </a:pPr>
            <a:r>
              <a:rPr lang="en-GB" dirty="0" smtClean="0"/>
              <a:t>Know what has helped in the past</a:t>
            </a:r>
          </a:p>
          <a:p>
            <a:pPr lvl="1">
              <a:buClr>
                <a:schemeClr val="accent1"/>
              </a:buClr>
              <a:buFont typeface="Arial" panose="020B0604020202020204" pitchFamily="34" charset="0"/>
              <a:buChar char="•"/>
            </a:pPr>
            <a:r>
              <a:rPr lang="en-GB" dirty="0" smtClean="0"/>
              <a:t>Develop new resilience </a:t>
            </a:r>
            <a:r>
              <a:rPr lang="en-GB" dirty="0" err="1" smtClean="0"/>
              <a:t>behaviors</a:t>
            </a:r>
            <a:endParaRPr lang="en-GB" dirty="0" smtClean="0"/>
          </a:p>
          <a:p>
            <a:pPr lvl="1">
              <a:buClr>
                <a:schemeClr val="accent1"/>
              </a:buClr>
              <a:buFont typeface="Arial" panose="020B0604020202020204" pitchFamily="34" charset="0"/>
              <a:buChar char="•"/>
            </a:pPr>
            <a:r>
              <a:rPr lang="en-GB" dirty="0" smtClean="0"/>
              <a:t>Be aware of longer term consequences of unhelpful behaviours</a:t>
            </a:r>
            <a:endParaRPr lang="en-GB" dirty="0" smtClean="0"/>
          </a:p>
        </p:txBody>
      </p:sp>
    </p:spTree>
    <p:extLst>
      <p:ext uri="{BB962C8B-B14F-4D97-AF65-F5344CB8AC3E}">
        <p14:creationId xmlns:p14="http://schemas.microsoft.com/office/powerpoint/2010/main" val="854460905"/>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 in yourself</a:t>
            </a:r>
            <a:endParaRPr lang="en-GB" dirty="0"/>
          </a:p>
        </p:txBody>
      </p:sp>
      <p:sp>
        <p:nvSpPr>
          <p:cNvPr id="3" name="Text Placeholder 2"/>
          <p:cNvSpPr>
            <a:spLocks noGrp="1"/>
          </p:cNvSpPr>
          <p:nvPr>
            <p:ph type="body" idx="1"/>
          </p:nvPr>
        </p:nvSpPr>
        <p:spPr>
          <a:xfrm>
            <a:off x="250031" y="1268761"/>
            <a:ext cx="5258073" cy="5494586"/>
          </a:xfrm>
        </p:spPr>
        <p:txBody>
          <a:bodyPr anchor="t">
            <a:normAutofit/>
          </a:bodyPr>
          <a:lstStyle/>
          <a:p>
            <a:pPr>
              <a:lnSpc>
                <a:spcPts val="492"/>
              </a:lnSpc>
              <a:tabLst>
                <a:tab pos="6500581" algn="l"/>
              </a:tabLst>
            </a:pPr>
            <a:r>
              <a:rPr lang="en-GB" sz="2800" dirty="0"/>
              <a:t>Develop self-awareness</a:t>
            </a:r>
          </a:p>
          <a:p>
            <a:pPr lvl="1">
              <a:lnSpc>
                <a:spcPts val="492"/>
              </a:lnSpc>
              <a:tabLst>
                <a:tab pos="6500581" algn="l"/>
              </a:tabLst>
            </a:pPr>
            <a:r>
              <a:rPr lang="en-GB" sz="2400" dirty="0" smtClean="0"/>
              <a:t>Emotion awareness</a:t>
            </a:r>
          </a:p>
          <a:p>
            <a:pPr lvl="1">
              <a:lnSpc>
                <a:spcPts val="492"/>
              </a:lnSpc>
              <a:tabLst>
                <a:tab pos="6500581" algn="l"/>
              </a:tabLst>
            </a:pPr>
            <a:r>
              <a:rPr lang="en-GB" sz="2400" dirty="0" smtClean="0"/>
              <a:t>Compassion </a:t>
            </a:r>
            <a:r>
              <a:rPr lang="en-GB" sz="2400" dirty="0"/>
              <a:t>fatigue</a:t>
            </a:r>
          </a:p>
          <a:p>
            <a:pPr lvl="1">
              <a:lnSpc>
                <a:spcPts val="492"/>
              </a:lnSpc>
              <a:tabLst>
                <a:tab pos="6500581" algn="l"/>
              </a:tabLst>
            </a:pPr>
            <a:r>
              <a:rPr lang="en-GB" sz="2400" dirty="0"/>
              <a:t>Boundaries</a:t>
            </a:r>
          </a:p>
          <a:p>
            <a:pPr lvl="1">
              <a:lnSpc>
                <a:spcPts val="492"/>
              </a:lnSpc>
              <a:tabLst>
                <a:tab pos="6500581" algn="l"/>
              </a:tabLst>
            </a:pPr>
            <a:r>
              <a:rPr lang="en-GB" sz="2400" dirty="0"/>
              <a:t>Emotion </a:t>
            </a:r>
            <a:r>
              <a:rPr lang="en-GB" sz="2400" dirty="0" smtClean="0"/>
              <a:t>awareness</a:t>
            </a:r>
            <a:endParaRPr lang="en-GB" sz="2400" dirty="0"/>
          </a:p>
          <a:p>
            <a:pPr lvl="1">
              <a:lnSpc>
                <a:spcPts val="492"/>
              </a:lnSpc>
              <a:tabLst>
                <a:tab pos="6500581" algn="l"/>
              </a:tabLst>
            </a:pPr>
            <a:r>
              <a:rPr lang="en-GB" sz="2400" dirty="0" smtClean="0"/>
              <a:t>Down time</a:t>
            </a:r>
            <a:endParaRPr lang="en-GB" sz="2400" dirty="0"/>
          </a:p>
          <a:p>
            <a:pPr>
              <a:lnSpc>
                <a:spcPts val="492"/>
              </a:lnSpc>
              <a:tabLst>
                <a:tab pos="6500581" algn="l"/>
              </a:tabLst>
            </a:pPr>
            <a:r>
              <a:rPr lang="en-GB" sz="2800" dirty="0"/>
              <a:t>Maintain a network of support</a:t>
            </a:r>
          </a:p>
          <a:p>
            <a:pPr lvl="1">
              <a:lnSpc>
                <a:spcPts val="492"/>
              </a:lnSpc>
              <a:tabLst>
                <a:tab pos="6500581" algn="l"/>
              </a:tabLst>
            </a:pPr>
            <a:r>
              <a:rPr lang="en-GB" sz="2400" dirty="0"/>
              <a:t>In work </a:t>
            </a:r>
          </a:p>
          <a:p>
            <a:pPr lvl="2">
              <a:lnSpc>
                <a:spcPts val="492"/>
              </a:lnSpc>
              <a:tabLst>
                <a:tab pos="6500581" algn="l"/>
              </a:tabLst>
            </a:pPr>
            <a:r>
              <a:rPr lang="en-GB" sz="2200" dirty="0" smtClean="0"/>
              <a:t>Peer </a:t>
            </a:r>
            <a:r>
              <a:rPr lang="en-GB" sz="2200" dirty="0"/>
              <a:t>support </a:t>
            </a:r>
          </a:p>
          <a:p>
            <a:pPr lvl="2">
              <a:lnSpc>
                <a:spcPts val="492"/>
              </a:lnSpc>
              <a:tabLst>
                <a:tab pos="6500581" algn="l"/>
              </a:tabLst>
            </a:pPr>
            <a:r>
              <a:rPr lang="en-GB" sz="2200" dirty="0"/>
              <a:t>Debrief</a:t>
            </a:r>
          </a:p>
          <a:p>
            <a:pPr lvl="1">
              <a:lnSpc>
                <a:spcPts val="492"/>
              </a:lnSpc>
              <a:tabLst>
                <a:tab pos="6500581" algn="l"/>
              </a:tabLst>
            </a:pPr>
            <a:r>
              <a:rPr lang="en-GB" sz="2400" dirty="0"/>
              <a:t>External</a:t>
            </a:r>
          </a:p>
          <a:p>
            <a:pPr lvl="1">
              <a:tabLst>
                <a:tab pos="6500581" algn="l"/>
              </a:tabLst>
            </a:pPr>
            <a:endParaRPr lang="en-GB" dirty="0" smtClean="0"/>
          </a:p>
          <a:p>
            <a:pPr marL="714350" lvl="2" indent="0">
              <a:buNone/>
              <a:tabLst>
                <a:tab pos="6500581" algn="l"/>
              </a:tabLst>
            </a:pPr>
            <a:endParaRPr lang="en-GB" sz="2800" dirty="0"/>
          </a:p>
        </p:txBody>
      </p:sp>
      <p:sp>
        <p:nvSpPr>
          <p:cNvPr id="5" name="Text Placeholder 2"/>
          <p:cNvSpPr txBox="1">
            <a:spLocks/>
          </p:cNvSpPr>
          <p:nvPr/>
        </p:nvSpPr>
        <p:spPr>
          <a:xfrm>
            <a:off x="4643438" y="1621631"/>
            <a:ext cx="4250531" cy="4670227"/>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t">
            <a:normAutofit/>
          </a:bodyPr>
          <a:lstStyle>
            <a:lvl1pPr marL="508000" marR="0" indent="-508000" algn="l" defTabSz="584200" latinLnBrk="0">
              <a:lnSpc>
                <a:spcPct val="100000"/>
              </a:lnSpc>
              <a:spcBef>
                <a:spcPts val="42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42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42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42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42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9pPr>
          </a:lstStyle>
          <a:p>
            <a:pPr hangingPunct="1">
              <a:lnSpc>
                <a:spcPts val="492"/>
              </a:lnSpc>
              <a:tabLst>
                <a:tab pos="6500581" algn="l"/>
              </a:tabLst>
            </a:pPr>
            <a:endParaRPr lang="en-GB" sz="2200" dirty="0"/>
          </a:p>
          <a:p>
            <a:pPr>
              <a:lnSpc>
                <a:spcPts val="492"/>
              </a:lnSpc>
              <a:buClr>
                <a:schemeClr val="tx1"/>
              </a:buClr>
              <a:buSzPct val="100000"/>
              <a:buFont typeface="Arial" panose="020B0604020202020204" pitchFamily="34" charset="0"/>
              <a:buChar char="•"/>
              <a:tabLst>
                <a:tab pos="6500581" algn="l"/>
              </a:tabLst>
            </a:pPr>
            <a:r>
              <a:rPr lang="en-GB" sz="2200" dirty="0">
                <a:solidFill>
                  <a:schemeClr val="tx1"/>
                </a:solidFill>
                <a:latin typeface="+mn-lt"/>
              </a:rPr>
              <a:t>Sustain healthy habits</a:t>
            </a:r>
          </a:p>
          <a:p>
            <a:pPr lvl="1">
              <a:lnSpc>
                <a:spcPts val="492"/>
              </a:lnSpc>
              <a:buClr>
                <a:schemeClr val="tx1"/>
              </a:buClr>
              <a:buSzPct val="100000"/>
              <a:buFont typeface="Calibri" panose="020F0502020204030204" pitchFamily="34" charset="0"/>
              <a:buChar char="–"/>
              <a:tabLst>
                <a:tab pos="6500581" algn="l"/>
              </a:tabLst>
            </a:pPr>
            <a:r>
              <a:rPr lang="en-GB" sz="2000" dirty="0">
                <a:solidFill>
                  <a:schemeClr val="tx1"/>
                </a:solidFill>
                <a:latin typeface="+mn-lt"/>
              </a:rPr>
              <a:t>Exercise</a:t>
            </a:r>
          </a:p>
          <a:p>
            <a:pPr lvl="1">
              <a:lnSpc>
                <a:spcPts val="492"/>
              </a:lnSpc>
              <a:buClr>
                <a:schemeClr val="tx1"/>
              </a:buClr>
              <a:buSzPct val="100000"/>
              <a:buFont typeface="Calibri" panose="020F0502020204030204" pitchFamily="34" charset="0"/>
              <a:buChar char="–"/>
              <a:tabLst>
                <a:tab pos="6500581" algn="l"/>
              </a:tabLst>
            </a:pPr>
            <a:r>
              <a:rPr lang="en-GB" sz="2000" dirty="0">
                <a:solidFill>
                  <a:schemeClr val="tx1"/>
                </a:solidFill>
                <a:latin typeface="+mn-lt"/>
              </a:rPr>
              <a:t>Diet</a:t>
            </a:r>
          </a:p>
          <a:p>
            <a:pPr lvl="1">
              <a:lnSpc>
                <a:spcPts val="492"/>
              </a:lnSpc>
              <a:buClr>
                <a:schemeClr val="tx1"/>
              </a:buClr>
              <a:buSzPct val="100000"/>
              <a:buFont typeface="Calibri" panose="020F0502020204030204" pitchFamily="34" charset="0"/>
              <a:buChar char="–"/>
              <a:tabLst>
                <a:tab pos="6500581" algn="l"/>
              </a:tabLst>
            </a:pPr>
            <a:r>
              <a:rPr lang="en-GB" sz="2000" dirty="0">
                <a:solidFill>
                  <a:schemeClr val="tx1"/>
                </a:solidFill>
                <a:latin typeface="+mn-lt"/>
              </a:rPr>
              <a:t>Downtime</a:t>
            </a:r>
            <a:endParaRPr lang="en-GB" sz="2200" dirty="0">
              <a:solidFill>
                <a:schemeClr val="tx1"/>
              </a:solidFill>
              <a:latin typeface="+mn-lt"/>
            </a:endParaRPr>
          </a:p>
          <a:p>
            <a:pPr hangingPunct="1">
              <a:buClr>
                <a:schemeClr val="tx1"/>
              </a:buClr>
              <a:buSzPct val="100000"/>
              <a:buFont typeface="Arial" panose="020B0604020202020204" pitchFamily="34" charset="0"/>
              <a:buChar char="•"/>
              <a:tabLst>
                <a:tab pos="6500581" algn="l"/>
              </a:tabLst>
            </a:pPr>
            <a:r>
              <a:rPr lang="en-GB" sz="2200" dirty="0">
                <a:solidFill>
                  <a:schemeClr val="tx1"/>
                </a:solidFill>
                <a:latin typeface="+mn-lt"/>
              </a:rPr>
              <a:t>Identify problems &amp; take action</a:t>
            </a:r>
          </a:p>
          <a:p>
            <a:pPr lvl="2" hangingPunct="1">
              <a:buFont typeface="Arial" panose="020B0604020202020204" pitchFamily="34" charset="0"/>
              <a:buChar char="•"/>
              <a:tabLst>
                <a:tab pos="6500581" algn="l"/>
              </a:tabLst>
            </a:pPr>
            <a:endParaRPr lang="en-GB" dirty="0">
              <a:solidFill>
                <a:schemeClr val="tx1"/>
              </a:solidFill>
              <a:latin typeface="+mn-lt"/>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140" y="4324582"/>
            <a:ext cx="2272829" cy="2176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601195"/>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763113"/>
            <a:ext cx="4854248" cy="506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86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 in your team</a:t>
            </a:r>
            <a:endParaRPr lang="en-GB" dirty="0"/>
          </a:p>
        </p:txBody>
      </p:sp>
      <p:sp>
        <p:nvSpPr>
          <p:cNvPr id="3" name="Text Placeholder 2"/>
          <p:cNvSpPr>
            <a:spLocks noGrp="1"/>
          </p:cNvSpPr>
          <p:nvPr>
            <p:ph type="body" idx="1"/>
          </p:nvPr>
        </p:nvSpPr>
        <p:spPr>
          <a:xfrm>
            <a:off x="250031" y="2093119"/>
            <a:ext cx="4250531" cy="4670227"/>
          </a:xfrm>
        </p:spPr>
        <p:txBody>
          <a:bodyPr anchor="t">
            <a:normAutofit/>
          </a:bodyPr>
          <a:lstStyle/>
          <a:p>
            <a:pPr lvl="1">
              <a:spcBef>
                <a:spcPts val="600"/>
              </a:spcBef>
              <a:buClr>
                <a:schemeClr val="accent1">
                  <a:lumMod val="75000"/>
                </a:schemeClr>
              </a:buClr>
              <a:buFont typeface="Arial" panose="020B0604020202020204" pitchFamily="34" charset="0"/>
              <a:buChar char="•"/>
              <a:tabLst>
                <a:tab pos="6500581" algn="l"/>
              </a:tabLst>
            </a:pPr>
            <a:r>
              <a:rPr lang="en-GB" dirty="0" smtClean="0"/>
              <a:t>Team camaraderie</a:t>
            </a:r>
          </a:p>
          <a:p>
            <a:pPr lvl="1">
              <a:spcBef>
                <a:spcPts val="600"/>
              </a:spcBef>
              <a:buClr>
                <a:schemeClr val="accent1">
                  <a:lumMod val="75000"/>
                </a:schemeClr>
              </a:buClr>
              <a:buFont typeface="Arial" panose="020B0604020202020204" pitchFamily="34" charset="0"/>
              <a:buChar char="•"/>
              <a:tabLst>
                <a:tab pos="6500581" algn="l"/>
              </a:tabLst>
            </a:pPr>
            <a:r>
              <a:rPr lang="en-GB" dirty="0" smtClean="0"/>
              <a:t>Team concern</a:t>
            </a:r>
          </a:p>
          <a:p>
            <a:pPr lvl="1">
              <a:spcBef>
                <a:spcPts val="600"/>
              </a:spcBef>
              <a:buClr>
                <a:schemeClr val="accent1">
                  <a:lumMod val="75000"/>
                </a:schemeClr>
              </a:buClr>
              <a:buFont typeface="Arial" panose="020B0604020202020204" pitchFamily="34" charset="0"/>
              <a:buChar char="•"/>
              <a:tabLst>
                <a:tab pos="6500581" algn="l"/>
              </a:tabLst>
            </a:pPr>
            <a:r>
              <a:rPr lang="en-GB" dirty="0" smtClean="0"/>
              <a:t>Respect for roles</a:t>
            </a:r>
          </a:p>
          <a:p>
            <a:pPr lvl="1">
              <a:spcBef>
                <a:spcPts val="600"/>
              </a:spcBef>
              <a:buClr>
                <a:schemeClr val="accent1">
                  <a:lumMod val="75000"/>
                </a:schemeClr>
              </a:buClr>
              <a:buFont typeface="Arial" panose="020B0604020202020204" pitchFamily="34" charset="0"/>
              <a:buChar char="•"/>
              <a:tabLst>
                <a:tab pos="6500581" algn="l"/>
              </a:tabLst>
            </a:pPr>
            <a:r>
              <a:rPr lang="en-GB" dirty="0" smtClean="0"/>
              <a:t>Talk </a:t>
            </a:r>
          </a:p>
          <a:p>
            <a:pPr lvl="1">
              <a:spcBef>
                <a:spcPts val="600"/>
              </a:spcBef>
              <a:buClr>
                <a:schemeClr val="accent1">
                  <a:lumMod val="75000"/>
                </a:schemeClr>
              </a:buClr>
              <a:buFont typeface="Arial" panose="020B0604020202020204" pitchFamily="34" charset="0"/>
              <a:buChar char="•"/>
              <a:tabLst>
                <a:tab pos="6500581" algn="l"/>
              </a:tabLst>
            </a:pPr>
            <a:r>
              <a:rPr lang="en-GB" dirty="0" smtClean="0"/>
              <a:t>Make emotional support the </a:t>
            </a:r>
            <a:r>
              <a:rPr lang="en-GB" dirty="0" smtClean="0"/>
              <a:t>norm</a:t>
            </a:r>
          </a:p>
          <a:p>
            <a:pPr lvl="1">
              <a:spcBef>
                <a:spcPts val="600"/>
              </a:spcBef>
              <a:buClr>
                <a:schemeClr val="accent1">
                  <a:lumMod val="75000"/>
                </a:schemeClr>
              </a:buClr>
              <a:buFont typeface="Arial" panose="020B0604020202020204" pitchFamily="34" charset="0"/>
              <a:buChar char="•"/>
              <a:tabLst>
                <a:tab pos="6500581" algn="l"/>
              </a:tabLst>
            </a:pPr>
            <a:r>
              <a:rPr lang="en-GB" dirty="0" smtClean="0"/>
              <a:t>Team celebration and remembering</a:t>
            </a:r>
            <a:endParaRPr lang="en-GB" dirty="0" smtClean="0"/>
          </a:p>
          <a:p>
            <a:pPr marL="457176" lvl="1" indent="0">
              <a:buNone/>
              <a:tabLst>
                <a:tab pos="6500581" algn="l"/>
              </a:tabLst>
            </a:pPr>
            <a:endParaRPr lang="en-GB" dirty="0" smtClean="0"/>
          </a:p>
          <a:p>
            <a:pPr marL="714350" lvl="2" indent="0">
              <a:buNone/>
              <a:tabLst>
                <a:tab pos="6500581" algn="l"/>
              </a:tabLst>
            </a:pPr>
            <a:endParaRPr lang="en-GB" dirty="0"/>
          </a:p>
        </p:txBody>
      </p:sp>
      <p:sp>
        <p:nvSpPr>
          <p:cNvPr id="5" name="Text Placeholder 2"/>
          <p:cNvSpPr txBox="1">
            <a:spLocks/>
          </p:cNvSpPr>
          <p:nvPr/>
        </p:nvSpPr>
        <p:spPr>
          <a:xfrm>
            <a:off x="4643438" y="1621631"/>
            <a:ext cx="4250531" cy="4670227"/>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t">
            <a:normAutofit/>
          </a:bodyPr>
          <a:lstStyle>
            <a:lvl1pPr marL="508000" marR="0" indent="-508000" algn="l" defTabSz="584200" latinLnBrk="0">
              <a:lnSpc>
                <a:spcPct val="100000"/>
              </a:lnSpc>
              <a:spcBef>
                <a:spcPts val="42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42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42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42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42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9pPr>
          </a:lstStyle>
          <a:p>
            <a:pPr hangingPunct="1">
              <a:lnSpc>
                <a:spcPts val="492"/>
              </a:lnSpc>
              <a:tabLst>
                <a:tab pos="6500581" algn="l"/>
              </a:tabLst>
            </a:pPr>
            <a:endParaRPr lang="en-GB" sz="2200" dirty="0"/>
          </a:p>
          <a:p>
            <a:pPr>
              <a:lnSpc>
                <a:spcPts val="2900"/>
              </a:lnSpc>
              <a:buClr>
                <a:schemeClr val="tx1"/>
              </a:buClr>
              <a:buSzPct val="100000"/>
              <a:buFont typeface="Arial" panose="020B0604020202020204" pitchFamily="34" charset="0"/>
              <a:buChar char="•"/>
              <a:tabLst>
                <a:tab pos="6500581" algn="l"/>
              </a:tabLst>
            </a:pPr>
            <a:r>
              <a:rPr lang="en-GB" sz="2400" b="1" dirty="0">
                <a:solidFill>
                  <a:schemeClr val="bg1">
                    <a:lumMod val="50000"/>
                  </a:schemeClr>
                </a:solidFill>
                <a:latin typeface="+mn-lt"/>
              </a:rPr>
              <a:t>Always be kind because people are often dealing with pressures you know nothing about.</a:t>
            </a:r>
          </a:p>
          <a:p>
            <a:pPr lvl="2" hangingPunct="1">
              <a:buFont typeface="Arial" panose="020B0604020202020204" pitchFamily="34" charset="0"/>
              <a:buChar char="•"/>
              <a:tabLst>
                <a:tab pos="6500581" algn="l"/>
              </a:tabLst>
            </a:pPr>
            <a:endParaRPr lang="en-GB" dirty="0">
              <a:solidFill>
                <a:schemeClr val="tx1"/>
              </a:solidFill>
              <a:latin typeface="+mn-lt"/>
            </a:endParaRP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088" y="3948225"/>
            <a:ext cx="2558355" cy="1821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49011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Text Placeholder 2"/>
          <p:cNvSpPr>
            <a:spLocks noGrp="1"/>
          </p:cNvSpPr>
          <p:nvPr>
            <p:ph type="body" idx="1"/>
          </p:nvPr>
        </p:nvSpPr>
        <p:spPr>
          <a:xfrm>
            <a:off x="457200" y="1698848"/>
            <a:ext cx="8534400" cy="3962400"/>
          </a:xfrm>
        </p:spPr>
        <p:txBody>
          <a:bodyPr/>
          <a:lstStyle/>
          <a:p>
            <a:endParaRPr lang="en-GB" dirty="0" smtClean="0"/>
          </a:p>
          <a:p>
            <a:endParaRPr lang="en-GB" dirty="0"/>
          </a:p>
          <a:p>
            <a:endParaRPr lang="en-GB" dirty="0" smtClean="0"/>
          </a:p>
          <a:p>
            <a:endParaRPr lang="en-GB" dirty="0"/>
          </a:p>
          <a:p>
            <a:r>
              <a:rPr lang="en-GB" dirty="0" smtClean="0">
                <a:hlinkClick r:id="rId2"/>
              </a:rPr>
              <a:t>https</a:t>
            </a:r>
            <a:r>
              <a:rPr lang="en-GB" dirty="0">
                <a:hlinkClick r:id="rId2"/>
              </a:rPr>
              <a:t>://</a:t>
            </a:r>
            <a:r>
              <a:rPr lang="en-GB" dirty="0" smtClean="0">
                <a:hlinkClick r:id="rId2"/>
              </a:rPr>
              <a:t>u-matter.org.uk/news/grief-and-bereavement-weeks-focus-covid-19</a:t>
            </a:r>
            <a:endParaRPr lang="en-GB" dirty="0" smtClean="0"/>
          </a:p>
          <a:p>
            <a:endParaRPr lang="en-GB" dirty="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20" y="1091208"/>
            <a:ext cx="6743700"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5536" y="1700808"/>
            <a:ext cx="2162175" cy="2628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46094" y="2420888"/>
            <a:ext cx="5466953" cy="2655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6094" y="1700808"/>
            <a:ext cx="5526475" cy="886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943061"/>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references</a:t>
            </a:r>
            <a:endParaRPr lang="en-GB" dirty="0"/>
          </a:p>
        </p:txBody>
      </p:sp>
      <p:sp>
        <p:nvSpPr>
          <p:cNvPr id="3" name="Text Placeholder 2"/>
          <p:cNvSpPr>
            <a:spLocks noGrp="1"/>
          </p:cNvSpPr>
          <p:nvPr>
            <p:ph type="body" idx="1"/>
          </p:nvPr>
        </p:nvSpPr>
        <p:spPr/>
        <p:txBody>
          <a:bodyPr/>
          <a:lstStyle/>
          <a:p>
            <a:r>
              <a:rPr lang="en-GB" sz="2000" dirty="0" smtClean="0"/>
              <a:t>Communication slides: Deirdre McKenna, service improvement lead for dementia services, SHSCT &amp; Dr Suzie Wilkinson, Advanced Communication Skills Training resources</a:t>
            </a:r>
          </a:p>
          <a:p>
            <a:r>
              <a:rPr lang="en-GB" sz="2000" dirty="0" smtClean="0"/>
              <a:t>Covey, S. (1989) </a:t>
            </a:r>
            <a:r>
              <a:rPr lang="en-GB" sz="2000" i="1" dirty="0" smtClean="0"/>
              <a:t>7 Habits of Highly Effective People</a:t>
            </a:r>
            <a:r>
              <a:rPr lang="en-GB" sz="2000" dirty="0" smtClean="0"/>
              <a:t> Simon &amp; Schuster: New York</a:t>
            </a:r>
          </a:p>
          <a:p>
            <a:r>
              <a:rPr lang="en-GB" sz="2000" dirty="0" smtClean="0"/>
              <a:t>Donnelly, </a:t>
            </a:r>
            <a:r>
              <a:rPr lang="en-GB" sz="2000" dirty="0"/>
              <a:t>Donnelly, S. (2013) </a:t>
            </a:r>
            <a:r>
              <a:rPr lang="da-DK" sz="2000" dirty="0"/>
              <a:t>Patient dying in hospital: an honoured guest in an honoured place?  </a:t>
            </a:r>
            <a:r>
              <a:rPr lang="da-DK" sz="2000" i="1" dirty="0"/>
              <a:t>Q J Med </a:t>
            </a:r>
            <a:r>
              <a:rPr lang="da-DK" sz="2000" dirty="0"/>
              <a:t>106:697–700</a:t>
            </a:r>
          </a:p>
          <a:p>
            <a:r>
              <a:rPr lang="en-US" sz="2000" dirty="0" err="1">
                <a:cs typeface="Arial" charset="0"/>
              </a:rPr>
              <a:t>Remen</a:t>
            </a:r>
            <a:r>
              <a:rPr lang="en-US" sz="2000" dirty="0">
                <a:cs typeface="Arial" charset="0"/>
              </a:rPr>
              <a:t>, R. (1996) </a:t>
            </a:r>
            <a:r>
              <a:rPr lang="en-US" sz="2000" i="1" dirty="0">
                <a:cs typeface="Arial" charset="0"/>
              </a:rPr>
              <a:t>Kitchen table wisdom: stories that heal </a:t>
            </a:r>
            <a:r>
              <a:rPr lang="en-US" sz="2000" dirty="0">
                <a:cs typeface="Arial" charset="0"/>
              </a:rPr>
              <a:t>Penguin: New York</a:t>
            </a:r>
          </a:p>
          <a:p>
            <a:endParaRPr lang="en-GB" sz="2000" dirty="0" smtClean="0"/>
          </a:p>
          <a:p>
            <a:endParaRPr lang="en-GB" dirty="0"/>
          </a:p>
        </p:txBody>
      </p:sp>
    </p:spTree>
    <p:extLst>
      <p:ext uri="{BB962C8B-B14F-4D97-AF65-F5344CB8AC3E}">
        <p14:creationId xmlns:p14="http://schemas.microsoft.com/office/powerpoint/2010/main" val="71184180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relatives have told us is important</a:t>
            </a:r>
            <a:endParaRPr lang="en-GB" dirty="0"/>
          </a:p>
        </p:txBody>
      </p:sp>
      <p:sp>
        <p:nvSpPr>
          <p:cNvPr id="4" name="Text Placeholder 3"/>
          <p:cNvSpPr>
            <a:spLocks noGrp="1"/>
          </p:cNvSpPr>
          <p:nvPr>
            <p:ph type="body" idx="1"/>
          </p:nvPr>
        </p:nvSpPr>
        <p:spPr>
          <a:xfrm>
            <a:off x="467544" y="1412776"/>
            <a:ext cx="8534400" cy="3962400"/>
          </a:xfrm>
        </p:spPr>
        <p:txBody>
          <a:bodyPr/>
          <a:lstStyle/>
          <a:p>
            <a:endParaRPr lang="en-GB" dirty="0"/>
          </a:p>
        </p:txBody>
      </p:sp>
      <p:graphicFrame>
        <p:nvGraphicFramePr>
          <p:cNvPr id="5" name="Diagram 4"/>
          <p:cNvGraphicFramePr/>
          <p:nvPr>
            <p:extLst>
              <p:ext uri="{D42A27DB-BD31-4B8C-83A1-F6EECF244321}">
                <p14:modId xmlns:p14="http://schemas.microsoft.com/office/powerpoint/2010/main" val="3505167594"/>
              </p:ext>
            </p:extLst>
          </p:nvPr>
        </p:nvGraphicFramePr>
        <p:xfrm>
          <a:off x="1547664" y="16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41135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58617" y="3284984"/>
            <a:ext cx="7439171"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smtClean="0"/>
              <a:t>Small acts of kindness</a:t>
            </a:r>
            <a:endParaRPr lang="en-GB" dirty="0"/>
          </a:p>
        </p:txBody>
      </p:sp>
      <p:pic>
        <p:nvPicPr>
          <p:cNvPr id="4" name="Picture 2"/>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5656" y="1124744"/>
            <a:ext cx="5192420" cy="1861138"/>
          </a:xfrm>
          <a:prstGeom prst="rect">
            <a:avLst/>
          </a:prstGeom>
          <a:noFill/>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984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00B0F0"/>
                </a:solidFill>
              </a:rPr>
              <a:t>Care after death flow charts</a:t>
            </a:r>
            <a:endParaRPr lang="en-GB" dirty="0">
              <a:solidFill>
                <a:srgbClr val="00B0F0"/>
              </a:solidFill>
            </a:endParaRPr>
          </a:p>
        </p:txBody>
      </p:sp>
      <p:sp>
        <p:nvSpPr>
          <p:cNvPr id="5" name="Content Placeholder 4"/>
          <p:cNvSpPr>
            <a:spLocks noGrp="1"/>
          </p:cNvSpPr>
          <p:nvPr>
            <p:ph sz="half" idx="1"/>
          </p:nvPr>
        </p:nvSpPr>
        <p:spPr>
          <a:xfrm>
            <a:off x="457200" y="1196752"/>
            <a:ext cx="4038600" cy="4929411"/>
          </a:xfrm>
        </p:spPr>
        <p:txBody>
          <a:bodyPr/>
          <a:lstStyle/>
          <a:p>
            <a:r>
              <a:rPr lang="en-GB" dirty="0" smtClean="0"/>
              <a:t>Care before death (aide memoires)</a:t>
            </a:r>
          </a:p>
          <a:p>
            <a:pPr lvl="1">
              <a:buClr>
                <a:schemeClr val="accent1"/>
              </a:buClr>
              <a:buFont typeface="Arial" panose="020B0604020202020204" pitchFamily="34" charset="0"/>
              <a:buChar char="•"/>
            </a:pPr>
            <a:r>
              <a:rPr lang="en-GB" dirty="0" smtClean="0"/>
              <a:t>Admission</a:t>
            </a:r>
          </a:p>
          <a:p>
            <a:pPr lvl="1">
              <a:buClr>
                <a:schemeClr val="accent1"/>
              </a:buClr>
              <a:buFont typeface="Arial" panose="020B0604020202020204" pitchFamily="34" charset="0"/>
              <a:buChar char="•"/>
            </a:pPr>
            <a:r>
              <a:rPr lang="en-GB" dirty="0" smtClean="0"/>
              <a:t>Update</a:t>
            </a:r>
          </a:p>
          <a:p>
            <a:pPr lvl="1">
              <a:buClr>
                <a:schemeClr val="accent1"/>
              </a:buClr>
              <a:buFont typeface="Arial" panose="020B0604020202020204" pitchFamily="34" charset="0"/>
              <a:buChar char="•"/>
            </a:pPr>
            <a:r>
              <a:rPr lang="en-GB" dirty="0" smtClean="0"/>
              <a:t>Deteriorating </a:t>
            </a:r>
          </a:p>
          <a:p>
            <a:pPr lvl="1">
              <a:buClr>
                <a:schemeClr val="accent1"/>
              </a:buClr>
              <a:buFont typeface="Arial" panose="020B0604020202020204" pitchFamily="34" charset="0"/>
              <a:buChar char="•"/>
            </a:pPr>
            <a:r>
              <a:rPr lang="en-GB" dirty="0" smtClean="0"/>
              <a:t>Helping relatives to say goodbye</a:t>
            </a:r>
          </a:p>
          <a:p>
            <a:pPr lvl="1">
              <a:buClr>
                <a:schemeClr val="accent1"/>
              </a:buClr>
              <a:buFont typeface="Arial" panose="020B0604020202020204" pitchFamily="34" charset="0"/>
              <a:buChar char="•"/>
            </a:pPr>
            <a:r>
              <a:rPr lang="en-GB" dirty="0" smtClean="0"/>
              <a:t>After death</a:t>
            </a:r>
          </a:p>
          <a:p>
            <a:r>
              <a:rPr lang="en-GB" dirty="0" smtClean="0"/>
              <a:t>Spiritual/religious support</a:t>
            </a:r>
          </a:p>
          <a:p>
            <a:r>
              <a:rPr lang="en-GB" dirty="0" smtClean="0"/>
              <a:t>Verification of death</a:t>
            </a:r>
            <a:endParaRPr lang="en-GB"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2040" y="1340768"/>
            <a:ext cx="3791255" cy="5236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762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Helping relatives to say goodbye</a:t>
            </a:r>
            <a:endParaRPr lang="en-GB" dirty="0"/>
          </a:p>
        </p:txBody>
      </p:sp>
      <p:pic>
        <p:nvPicPr>
          <p:cNvPr id="1026" name="Picture 2"/>
          <p:cNvPicPr>
            <a:picLocks noGrp="1" noChangeAspect="1" noChangeArrowheads="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3568" y="1628800"/>
            <a:ext cx="3438504" cy="484475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60032" y="1628800"/>
            <a:ext cx="3459530" cy="470073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647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routes</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379282"/>
            <a:ext cx="2276475" cy="2009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060848"/>
            <a:ext cx="19621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84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Communication</a:t>
            </a:r>
            <a:endParaRPr lang="en-GB" dirty="0"/>
          </a:p>
        </p:txBody>
      </p:sp>
      <p:sp>
        <p:nvSpPr>
          <p:cNvPr id="6" name="Content Placeholder 5"/>
          <p:cNvSpPr>
            <a:spLocks noGrp="1"/>
          </p:cNvSpPr>
          <p:nvPr>
            <p:ph idx="1"/>
          </p:nvPr>
        </p:nvSpPr>
        <p:spPr/>
        <p:txBody>
          <a:bodyPr/>
          <a:lstStyle/>
          <a:p>
            <a:r>
              <a:rPr lang="en-GB" dirty="0" smtClean="0"/>
              <a:t>Disposition: “Compassionate listening”</a:t>
            </a:r>
          </a:p>
          <a:p>
            <a:r>
              <a:rPr lang="en-GB" dirty="0" smtClean="0"/>
              <a:t>Compassion: “noticing and responding to suffering in others without being overwhelmed by it.</a:t>
            </a:r>
          </a:p>
          <a:p>
            <a:r>
              <a:rPr lang="en-GB" dirty="0" smtClean="0"/>
              <a:t>Before, during and after skills</a:t>
            </a:r>
          </a:p>
        </p:txBody>
      </p:sp>
    </p:spTree>
    <p:extLst>
      <p:ext uri="{BB962C8B-B14F-4D97-AF65-F5344CB8AC3E}">
        <p14:creationId xmlns:p14="http://schemas.microsoft.com/office/powerpoint/2010/main" val="1061103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HSCT Presentation">
  <a:themeElements>
    <a:clrScheme name="SHSCT Presentatio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HSCT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HSCT Presentatio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HSCT Presentatio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HSCT Presentatio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HSCT Presentatio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HSCT Presentatio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E405EEEDCE3D46811606DDA4EBD0E1" ma:contentTypeVersion="4" ma:contentTypeDescription="Create a new document." ma:contentTypeScope="" ma:versionID="8b548202b674f984cb3d1333929a4ab9">
  <xsd:schema xmlns:xsd="http://www.w3.org/2001/XMLSchema" xmlns:xs="http://www.w3.org/2001/XMLSchema" xmlns:p="http://schemas.microsoft.com/office/2006/metadata/properties" xmlns:ns2="efa28a13-2277-42f9-afb2-08d80deb92c3" xmlns:ns3="8cf95b58-e512-418d-98b1-2e8dded09e02" targetNamespace="http://schemas.microsoft.com/office/2006/metadata/properties" ma:root="true" ma:fieldsID="a5115a815f10746f2a6ac2aed81534b1" ns2:_="" ns3:_="">
    <xsd:import namespace="efa28a13-2277-42f9-afb2-08d80deb92c3"/>
    <xsd:import namespace="8cf95b58-e512-418d-98b1-2e8dded09e02"/>
    <xsd:element name="properties">
      <xsd:complexType>
        <xsd:sequence>
          <xsd:element name="documentManagement">
            <xsd:complexType>
              <xsd:all>
                <xsd:element ref="ns2:l73fcfd9c0114e55ade329914f03f8aa"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28a13-2277-42f9-afb2-08d80deb92c3" elementFormDefault="qualified">
    <xsd:import namespace="http://schemas.microsoft.com/office/2006/documentManagement/types"/>
    <xsd:import namespace="http://schemas.microsoft.com/office/infopath/2007/PartnerControls"/>
    <xsd:element name="l73fcfd9c0114e55ade329914f03f8aa" ma:index="9" ma:taxonomy="true" ma:internalName="l73fcfd9c0114e55ade329914f03f8aa" ma:taxonomyFieldName="Metadata" ma:displayName="Metadata" ma:readOnly="false" ma:default="" ma:fieldId="{573fcfd9-c011-4e55-ade3-29914f03f8aa}" ma:taxonomyMulti="true" ma:sspId="5e47e9ce-9f0a-4db5-83da-2d4186edea58" ma:termSetId="6cf00511-6c7d-4341-8238-f7c083d992c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f95b58-e512-418d-98b1-2e8dded09e0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e187a23-2f45-4528-af09-e7679352bca1}" ma:internalName="TaxCatchAll" ma:showField="CatchAllData" ma:web="623106b9-0b47-4e03-8cca-f08734919f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266124FE-7F20-4689-A526-793B9E792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a28a13-2277-42f9-afb2-08d80deb92c3"/>
    <ds:schemaRef ds:uri="8cf95b58-e512-418d-98b1-2e8dded09e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234153-30F4-4114-B68B-43041539CE2A}">
  <ds:schemaRefs>
    <ds:schemaRef ds:uri="http://schemas.microsoft.com/sharepoint/v3/contenttype/forms"/>
  </ds:schemaRefs>
</ds:datastoreItem>
</file>

<file path=customXml/itemProps3.xml><?xml version="1.0" encoding="utf-8"?>
<ds:datastoreItem xmlns:ds="http://schemas.openxmlformats.org/officeDocument/2006/customXml" ds:itemID="{098ADB5B-1D5A-491C-90FB-39E6472C2E2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SHSCT Presentation</Template>
  <TotalTime>2826</TotalTime>
  <Words>1023</Words>
  <Application>Microsoft Office PowerPoint</Application>
  <PresentationFormat>On-screen Show (4:3)</PresentationFormat>
  <Paragraphs>190</Paragraphs>
  <Slides>36</Slides>
  <Notes>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SHSCT Presentation</vt:lpstr>
      <vt:lpstr>Death and bereavement during covid-19  </vt:lpstr>
      <vt:lpstr>Introduction</vt:lpstr>
      <vt:lpstr>The art and the science of care</vt:lpstr>
      <vt:lpstr>What relatives have told us is important</vt:lpstr>
      <vt:lpstr>Small acts of kindness</vt:lpstr>
      <vt:lpstr>Care after death flow charts</vt:lpstr>
      <vt:lpstr>Helping relatives to say goodbye</vt:lpstr>
      <vt:lpstr>Communication routes</vt:lpstr>
      <vt:lpstr>Communication</vt:lpstr>
      <vt:lpstr>Before</vt:lpstr>
      <vt:lpstr>During</vt:lpstr>
      <vt:lpstr>After</vt:lpstr>
      <vt:lpstr>Useful communication strategies</vt:lpstr>
      <vt:lpstr>A wish, worry and wonder</vt:lpstr>
      <vt:lpstr>Flow Chart 3a &amp; b</vt:lpstr>
      <vt:lpstr>Flow chart 4</vt:lpstr>
      <vt:lpstr>Release to funeral directors</vt:lpstr>
      <vt:lpstr>Clothing/valued belongings</vt:lpstr>
      <vt:lpstr>Bereavement</vt:lpstr>
      <vt:lpstr>Grieving in exceptional times</vt:lpstr>
      <vt:lpstr>Grief</vt:lpstr>
      <vt:lpstr>Model of bereavement support</vt:lpstr>
      <vt:lpstr>Model of bereavement support</vt:lpstr>
      <vt:lpstr>Information pack</vt:lpstr>
      <vt:lpstr>Outreach call</vt:lpstr>
      <vt:lpstr>Helpline purpose</vt:lpstr>
      <vt:lpstr>Helpline purpose</vt:lpstr>
      <vt:lpstr> Looking after yourself</vt:lpstr>
      <vt:lpstr>Impact</vt:lpstr>
      <vt:lpstr>Circle of influence (Covey, 1989)</vt:lpstr>
      <vt:lpstr>What resilience theory tells us</vt:lpstr>
      <vt:lpstr>Invest in yourself</vt:lpstr>
      <vt:lpstr>PowerPoint Presentation</vt:lpstr>
      <vt:lpstr>Invest in your team</vt:lpstr>
      <vt:lpstr>Resources</vt:lpstr>
      <vt:lpstr>Credits and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SHSCT Corporate Presentation Layout including HSC Values</dc:title>
  <dc:creator>pmcveigh</dc:creator>
  <cp:lastModifiedBy>McCloskey, Sharon</cp:lastModifiedBy>
  <cp:revision>154</cp:revision>
  <dcterms:created xsi:type="dcterms:W3CDTF">2007-10-11T13:24:23Z</dcterms:created>
  <dcterms:modified xsi:type="dcterms:W3CDTF">2020-05-18T15:58:08Z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73fcfd9c0114e55ade329914f03f8aa">
    <vt:lpwstr>Core values|4ed203b4-441e-4aa7-8d02-fab2a804aa7f;Presentation|41ab23ae-c4b6-4da1-9989-a495eff7e5a4;2019|752bdc44-42dd-4769-bead-8001bd3c3858</vt:lpwstr>
  </property>
  <property fmtid="{D5CDD505-2E9C-101B-9397-08002B2CF9AE}" pid="3" name="Metadata">
    <vt:lpwstr>763;#Core values|4ed203b4-441e-4aa7-8d02-fab2a804aa7f;#714;#Presentation|41ab23ae-c4b6-4da1-9989-a495eff7e5a4;#699;#2019|752bdc44-42dd-4769-bead-8001bd3c3858</vt:lpwstr>
  </property>
  <property fmtid="{D5CDD505-2E9C-101B-9397-08002B2CF9AE}" pid="4" name="TaxCatchAll">
    <vt:lpwstr>763;#Core values|4ed203b4-441e-4aa7-8d02-fab2a804aa7f;#699;#2019|752bdc44-42dd-4769-bead-8001bd3c3858;#714;#Presentation|41ab23ae-c4b6-4da1-9989-a495eff7e5a4</vt:lpwstr>
  </property>
</Properties>
</file>