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260"/>
    <a:srgbClr val="CCDB3D"/>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776" y="124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7E3BFA1-2E23-4A0D-8B75-E8B627CE1B60}"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5804F-D5BB-4B5B-9626-04FD78F24C2A}" type="slidenum">
              <a:rPr lang="en-GB" smtClean="0"/>
              <a:t>‹#›</a:t>
            </a:fld>
            <a:endParaRPr lang="en-GB"/>
          </a:p>
        </p:txBody>
      </p:sp>
    </p:spTree>
    <p:extLst>
      <p:ext uri="{BB962C8B-B14F-4D97-AF65-F5344CB8AC3E}">
        <p14:creationId xmlns:p14="http://schemas.microsoft.com/office/powerpoint/2010/main" val="325871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E3BFA1-2E23-4A0D-8B75-E8B627CE1B60}"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5804F-D5BB-4B5B-9626-04FD78F24C2A}" type="slidenum">
              <a:rPr lang="en-GB" smtClean="0"/>
              <a:t>‹#›</a:t>
            </a:fld>
            <a:endParaRPr lang="en-GB"/>
          </a:p>
        </p:txBody>
      </p:sp>
    </p:spTree>
    <p:extLst>
      <p:ext uri="{BB962C8B-B14F-4D97-AF65-F5344CB8AC3E}">
        <p14:creationId xmlns:p14="http://schemas.microsoft.com/office/powerpoint/2010/main" val="116313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E3BFA1-2E23-4A0D-8B75-E8B627CE1B60}"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5804F-D5BB-4B5B-9626-04FD78F24C2A}" type="slidenum">
              <a:rPr lang="en-GB" smtClean="0"/>
              <a:t>‹#›</a:t>
            </a:fld>
            <a:endParaRPr lang="en-GB"/>
          </a:p>
        </p:txBody>
      </p:sp>
    </p:spTree>
    <p:extLst>
      <p:ext uri="{BB962C8B-B14F-4D97-AF65-F5344CB8AC3E}">
        <p14:creationId xmlns:p14="http://schemas.microsoft.com/office/powerpoint/2010/main" val="101126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E3BFA1-2E23-4A0D-8B75-E8B627CE1B60}"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5804F-D5BB-4B5B-9626-04FD78F24C2A}" type="slidenum">
              <a:rPr lang="en-GB" smtClean="0"/>
              <a:t>‹#›</a:t>
            </a:fld>
            <a:endParaRPr lang="en-GB"/>
          </a:p>
        </p:txBody>
      </p:sp>
    </p:spTree>
    <p:extLst>
      <p:ext uri="{BB962C8B-B14F-4D97-AF65-F5344CB8AC3E}">
        <p14:creationId xmlns:p14="http://schemas.microsoft.com/office/powerpoint/2010/main" val="202603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E3BFA1-2E23-4A0D-8B75-E8B627CE1B60}"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5804F-D5BB-4B5B-9626-04FD78F24C2A}" type="slidenum">
              <a:rPr lang="en-GB" smtClean="0"/>
              <a:t>‹#›</a:t>
            </a:fld>
            <a:endParaRPr lang="en-GB"/>
          </a:p>
        </p:txBody>
      </p:sp>
    </p:spTree>
    <p:extLst>
      <p:ext uri="{BB962C8B-B14F-4D97-AF65-F5344CB8AC3E}">
        <p14:creationId xmlns:p14="http://schemas.microsoft.com/office/powerpoint/2010/main" val="158466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E3BFA1-2E23-4A0D-8B75-E8B627CE1B60}"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D5804F-D5BB-4B5B-9626-04FD78F24C2A}" type="slidenum">
              <a:rPr lang="en-GB" smtClean="0"/>
              <a:t>‹#›</a:t>
            </a:fld>
            <a:endParaRPr lang="en-GB"/>
          </a:p>
        </p:txBody>
      </p:sp>
    </p:spTree>
    <p:extLst>
      <p:ext uri="{BB962C8B-B14F-4D97-AF65-F5344CB8AC3E}">
        <p14:creationId xmlns:p14="http://schemas.microsoft.com/office/powerpoint/2010/main" val="3367109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7E3BFA1-2E23-4A0D-8B75-E8B627CE1B60}" type="datetimeFigureOut">
              <a:rPr lang="en-GB" smtClean="0"/>
              <a:t>04/05/2020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D5804F-D5BB-4B5B-9626-04FD78F24C2A}" type="slidenum">
              <a:rPr lang="en-GB" smtClean="0"/>
              <a:t>‹#›</a:t>
            </a:fld>
            <a:endParaRPr lang="en-GB"/>
          </a:p>
        </p:txBody>
      </p:sp>
    </p:spTree>
    <p:extLst>
      <p:ext uri="{BB962C8B-B14F-4D97-AF65-F5344CB8AC3E}">
        <p14:creationId xmlns:p14="http://schemas.microsoft.com/office/powerpoint/2010/main" val="169077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7E3BFA1-2E23-4A0D-8B75-E8B627CE1B60}" type="datetimeFigureOut">
              <a:rPr lang="en-GB" smtClean="0"/>
              <a:t>04/05/2020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D5804F-D5BB-4B5B-9626-04FD78F24C2A}" type="slidenum">
              <a:rPr lang="en-GB" smtClean="0"/>
              <a:t>‹#›</a:t>
            </a:fld>
            <a:endParaRPr lang="en-GB"/>
          </a:p>
        </p:txBody>
      </p:sp>
    </p:spTree>
    <p:extLst>
      <p:ext uri="{BB962C8B-B14F-4D97-AF65-F5344CB8AC3E}">
        <p14:creationId xmlns:p14="http://schemas.microsoft.com/office/powerpoint/2010/main" val="32925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3BFA1-2E23-4A0D-8B75-E8B627CE1B60}" type="datetimeFigureOut">
              <a:rPr lang="en-GB" smtClean="0"/>
              <a:t>04/05/2020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D5804F-D5BB-4B5B-9626-04FD78F24C2A}" type="slidenum">
              <a:rPr lang="en-GB" smtClean="0"/>
              <a:t>‹#›</a:t>
            </a:fld>
            <a:endParaRPr lang="en-GB"/>
          </a:p>
        </p:txBody>
      </p:sp>
    </p:spTree>
    <p:extLst>
      <p:ext uri="{BB962C8B-B14F-4D97-AF65-F5344CB8AC3E}">
        <p14:creationId xmlns:p14="http://schemas.microsoft.com/office/powerpoint/2010/main" val="378240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3BFA1-2E23-4A0D-8B75-E8B627CE1B60}"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D5804F-D5BB-4B5B-9626-04FD78F24C2A}" type="slidenum">
              <a:rPr lang="en-GB" smtClean="0"/>
              <a:t>‹#›</a:t>
            </a:fld>
            <a:endParaRPr lang="en-GB"/>
          </a:p>
        </p:txBody>
      </p:sp>
    </p:spTree>
    <p:extLst>
      <p:ext uri="{BB962C8B-B14F-4D97-AF65-F5344CB8AC3E}">
        <p14:creationId xmlns:p14="http://schemas.microsoft.com/office/powerpoint/2010/main" val="390127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3BFA1-2E23-4A0D-8B75-E8B627CE1B60}"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D5804F-D5BB-4B5B-9626-04FD78F24C2A}" type="slidenum">
              <a:rPr lang="en-GB" smtClean="0"/>
              <a:t>‹#›</a:t>
            </a:fld>
            <a:endParaRPr lang="en-GB"/>
          </a:p>
        </p:txBody>
      </p:sp>
    </p:spTree>
    <p:extLst>
      <p:ext uri="{BB962C8B-B14F-4D97-AF65-F5344CB8AC3E}">
        <p14:creationId xmlns:p14="http://schemas.microsoft.com/office/powerpoint/2010/main" val="392105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7E3BFA1-2E23-4A0D-8B75-E8B627CE1B60}" type="datetimeFigureOut">
              <a:rPr lang="en-GB" smtClean="0"/>
              <a:t>04/05/2020</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FD5804F-D5BB-4B5B-9626-04FD78F24C2A}" type="slidenum">
              <a:rPr lang="en-GB" smtClean="0"/>
              <a:t>‹#›</a:t>
            </a:fld>
            <a:endParaRPr lang="en-GB"/>
          </a:p>
        </p:txBody>
      </p:sp>
    </p:spTree>
    <p:extLst>
      <p:ext uri="{BB962C8B-B14F-4D97-AF65-F5344CB8AC3E}">
        <p14:creationId xmlns:p14="http://schemas.microsoft.com/office/powerpoint/2010/main" val="569694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isa.mcaliskey@southerntrust.hscni.net" TargetMode="External"/><Relationship Id="rId7" Type="http://schemas.openxmlformats.org/officeDocument/2006/relationships/image" Target="../media/image3.emf"/><Relationship Id="rId2" Type="http://schemas.openxmlformats.org/officeDocument/2006/relationships/hyperlink" Target="https://www.youtube.com/watch?v=30ziiHQZR5s" TargetMode="External"/><Relationship Id="rId1" Type="http://schemas.openxmlformats.org/officeDocument/2006/relationships/slideLayout" Target="../slideLayouts/slideLayout8.xml"/><Relationship Id="rId6" Type="http://schemas.openxmlformats.org/officeDocument/2006/relationships/hyperlink" Target="http://www.makeitsafe.org.uk/type/brochures/" TargetMode="External"/><Relationship Id="rId5" Type="http://schemas.openxmlformats.org/officeDocument/2006/relationships/image" Target="../media/image2.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48880" y="944313"/>
            <a:ext cx="4320479" cy="8020175"/>
          </a:xfrm>
          <a:solidFill>
            <a:schemeClr val="accent3">
              <a:lumMod val="20000"/>
              <a:lumOff val="80000"/>
            </a:schemeClr>
          </a:solidFill>
        </p:spPr>
        <p:txBody>
          <a:bodyPr>
            <a:noAutofit/>
          </a:bodyPr>
          <a:lstStyle/>
          <a:p>
            <a:pPr marL="0" indent="0" algn="just">
              <a:buNone/>
            </a:pPr>
            <a:r>
              <a:rPr lang="en-GB" sz="1200" b="1" dirty="0" smtClean="0">
                <a:solidFill>
                  <a:schemeClr val="accent1">
                    <a:lumMod val="75000"/>
                  </a:schemeClr>
                </a:solidFill>
              </a:rPr>
              <a:t>The Blind Truth</a:t>
            </a:r>
          </a:p>
          <a:p>
            <a:pPr marL="0" indent="0" algn="just">
              <a:buNone/>
            </a:pPr>
            <a:r>
              <a:rPr lang="en-GB" sz="1200" dirty="0" smtClean="0"/>
              <a:t>A local family tell their tragic story of Brian, a 2 year old boy who lost his life to strangulation by blind cords</a:t>
            </a:r>
            <a:r>
              <a:rPr lang="en-GB" sz="1200" dirty="0" smtClean="0"/>
              <a:t>.  This  story can be found on You Tube using the following link</a:t>
            </a:r>
          </a:p>
          <a:p>
            <a:pPr marL="0" indent="0" algn="just">
              <a:buNone/>
            </a:pPr>
            <a:endParaRPr lang="en-GB" sz="1200" dirty="0"/>
          </a:p>
          <a:p>
            <a:pPr marL="0" indent="0" algn="just">
              <a:buNone/>
            </a:pPr>
            <a:r>
              <a:rPr lang="en-GB" sz="1200" dirty="0">
                <a:hlinkClick r:id="rId2"/>
              </a:rPr>
              <a:t>https://</a:t>
            </a:r>
            <a:r>
              <a:rPr lang="en-GB" sz="1200" dirty="0" smtClean="0">
                <a:hlinkClick r:id="rId2"/>
              </a:rPr>
              <a:t>www.youtube.com/watch?v=30ziiHQZR5s</a:t>
            </a:r>
            <a:endParaRPr lang="en-GB" sz="1200" b="1" dirty="0" smtClean="0">
              <a:solidFill>
                <a:schemeClr val="accent1">
                  <a:lumMod val="75000"/>
                </a:schemeClr>
              </a:solidFill>
            </a:endParaRPr>
          </a:p>
          <a:p>
            <a:pPr marL="0" indent="0" algn="just">
              <a:buNone/>
            </a:pPr>
            <a:endParaRPr lang="en-GB" sz="1200" b="1" dirty="0">
              <a:solidFill>
                <a:schemeClr val="accent1">
                  <a:lumMod val="75000"/>
                </a:schemeClr>
              </a:solidFill>
            </a:endParaRPr>
          </a:p>
          <a:p>
            <a:pPr marL="0" indent="0" algn="just">
              <a:buNone/>
            </a:pPr>
            <a:r>
              <a:rPr lang="en-GB" sz="1200" b="1" dirty="0" smtClean="0">
                <a:solidFill>
                  <a:schemeClr val="accent1">
                    <a:lumMod val="75000"/>
                  </a:schemeClr>
                </a:solidFill>
              </a:rPr>
              <a:t>‘Make It Safe Campaign’</a:t>
            </a:r>
          </a:p>
          <a:p>
            <a:pPr marL="0" indent="0" algn="just">
              <a:buNone/>
            </a:pPr>
            <a:r>
              <a:rPr lang="en-US" sz="1200" dirty="0"/>
              <a:t>Make it Safe is a campaign from the British Blind and Shutter Association (BBSA) to promote window blind safety in all homes, public buildings and other environments where babies and young children may be present</a:t>
            </a:r>
            <a:r>
              <a:rPr lang="en-US" sz="1200" dirty="0" smtClean="0"/>
              <a:t>.</a:t>
            </a:r>
          </a:p>
          <a:p>
            <a:pPr marL="0" indent="0" algn="just">
              <a:buNone/>
            </a:pPr>
            <a:endParaRPr lang="en-US" sz="1200" dirty="0"/>
          </a:p>
          <a:p>
            <a:pPr marL="0" indent="0" algn="just">
              <a:buNone/>
            </a:pPr>
            <a:r>
              <a:rPr lang="en-US" sz="1200" b="1" dirty="0" smtClean="0">
                <a:solidFill>
                  <a:schemeClr val="accent1">
                    <a:lumMod val="75000"/>
                  </a:schemeClr>
                </a:solidFill>
              </a:rPr>
              <a:t>Resources:</a:t>
            </a:r>
          </a:p>
          <a:p>
            <a:pPr marL="0" indent="0" algn="just">
              <a:buNone/>
            </a:pPr>
            <a:r>
              <a:rPr lang="en-US" sz="1200" dirty="0" smtClean="0"/>
              <a:t>The BBSA  have produced ‘Make it Safe’ brochures in 12 different languages to promote blind cord safety.   These can be downloaded directly from the BBSA website by clicking on the brochure below or ordered from the Promoting Wellbeing Division.</a:t>
            </a:r>
          </a:p>
          <a:p>
            <a:pPr marL="0" indent="0" algn="just">
              <a:buNone/>
            </a:pPr>
            <a:endParaRPr lang="en-US" sz="1200" dirty="0"/>
          </a:p>
          <a:p>
            <a:pPr marL="0" indent="0" algn="just">
              <a:buNone/>
            </a:pPr>
            <a:endParaRPr lang="en-US" sz="1200" dirty="0" smtClean="0"/>
          </a:p>
          <a:p>
            <a:pPr marL="0" indent="0" algn="just">
              <a:buNone/>
            </a:pPr>
            <a:endParaRPr lang="en-US" sz="1200" dirty="0"/>
          </a:p>
          <a:p>
            <a:pPr marL="0" indent="0" algn="just">
              <a:buNone/>
            </a:pPr>
            <a:endParaRPr lang="en-US" sz="1200" dirty="0" smtClean="0"/>
          </a:p>
          <a:p>
            <a:pPr marL="0" indent="0" algn="just">
              <a:buNone/>
            </a:pPr>
            <a:endParaRPr lang="en-US" sz="1200" dirty="0"/>
          </a:p>
          <a:p>
            <a:pPr marL="0" indent="0" algn="just">
              <a:buNone/>
            </a:pPr>
            <a:endParaRPr lang="en-US" sz="1200" dirty="0" smtClean="0"/>
          </a:p>
          <a:p>
            <a:pPr marL="0" indent="0" algn="just">
              <a:buNone/>
            </a:pPr>
            <a:endParaRPr lang="en-US" sz="1200" dirty="0"/>
          </a:p>
          <a:p>
            <a:pPr marL="0" indent="0" algn="just">
              <a:buNone/>
            </a:pPr>
            <a:endParaRPr lang="en-US" sz="1200" dirty="0" smtClean="0"/>
          </a:p>
          <a:p>
            <a:pPr marL="0" indent="0" algn="just">
              <a:buNone/>
            </a:pPr>
            <a:endParaRPr lang="en-US" sz="1200" dirty="0"/>
          </a:p>
          <a:p>
            <a:pPr marL="0" indent="0" algn="just">
              <a:buNone/>
            </a:pPr>
            <a:endParaRPr lang="en-US" sz="1200" dirty="0" smtClean="0"/>
          </a:p>
          <a:p>
            <a:pPr marL="0" indent="0" algn="just">
              <a:buNone/>
            </a:pPr>
            <a:endParaRPr lang="en-US" sz="1200" dirty="0"/>
          </a:p>
          <a:p>
            <a:pPr marL="0" indent="0" algn="just">
              <a:buNone/>
            </a:pPr>
            <a:endParaRPr lang="en-US" sz="1200" dirty="0"/>
          </a:p>
          <a:p>
            <a:pPr marL="0" indent="0" algn="just">
              <a:buNone/>
            </a:pPr>
            <a:endParaRPr lang="en-US" sz="1200" dirty="0" smtClean="0"/>
          </a:p>
          <a:p>
            <a:pPr marL="0" indent="0" algn="just">
              <a:buNone/>
            </a:pPr>
            <a:endParaRPr lang="en-US" sz="1200" dirty="0" smtClean="0"/>
          </a:p>
          <a:p>
            <a:pPr marL="0" indent="0" algn="just">
              <a:buNone/>
            </a:pPr>
            <a:endParaRPr lang="en-US" sz="1200" dirty="0" smtClean="0"/>
          </a:p>
          <a:p>
            <a:pPr marL="0" indent="0" algn="just">
              <a:buNone/>
            </a:pPr>
            <a:r>
              <a:rPr lang="en-US" sz="1200" dirty="0" smtClean="0"/>
              <a:t>For </a:t>
            </a:r>
            <a:r>
              <a:rPr lang="en-US" sz="1200" dirty="0" smtClean="0"/>
              <a:t>further information Contact Lisa McAliskey, Community Health Improvement Officer on 028 3756 3952 or </a:t>
            </a:r>
            <a:r>
              <a:rPr lang="en-US" sz="1200" dirty="0" smtClean="0">
                <a:hlinkClick r:id="rId3"/>
              </a:rPr>
              <a:t>lisa.mcaliskey@southerntrust.hscni.net</a:t>
            </a:r>
            <a:endParaRPr lang="en-US" sz="1200" dirty="0" smtClean="0"/>
          </a:p>
          <a:p>
            <a:pPr marL="0" indent="0" algn="just">
              <a:buNone/>
            </a:pPr>
            <a:endParaRPr lang="en-US" sz="1200" dirty="0" smtClean="0"/>
          </a:p>
          <a:p>
            <a:pPr marL="0" indent="0" algn="just">
              <a:buNone/>
            </a:pPr>
            <a:r>
              <a:rPr lang="en-US" sz="1200" dirty="0" smtClean="0"/>
              <a:t> </a:t>
            </a:r>
            <a:endParaRPr lang="en-GB" sz="1200" dirty="0" smtClean="0"/>
          </a:p>
        </p:txBody>
      </p:sp>
      <p:sp>
        <p:nvSpPr>
          <p:cNvPr id="6" name="Text Placeholder 5"/>
          <p:cNvSpPr>
            <a:spLocks noGrp="1"/>
          </p:cNvSpPr>
          <p:nvPr>
            <p:ph type="body" sz="half" idx="2"/>
          </p:nvPr>
        </p:nvSpPr>
        <p:spPr>
          <a:xfrm>
            <a:off x="134634" y="971600"/>
            <a:ext cx="2134256" cy="7966981"/>
          </a:xfrm>
          <a:solidFill>
            <a:srgbClr val="D6E260"/>
          </a:solidFill>
        </p:spPr>
        <p:txBody>
          <a:bodyPr>
            <a:normAutofit lnSpcReduction="10000"/>
          </a:bodyPr>
          <a:lstStyle/>
          <a:p>
            <a:pPr algn="just"/>
            <a:r>
              <a:rPr lang="en-GB" b="1" dirty="0" smtClean="0">
                <a:solidFill>
                  <a:schemeClr val="bg1"/>
                </a:solidFill>
              </a:rPr>
              <a:t>Strangulation and </a:t>
            </a:r>
          </a:p>
          <a:p>
            <a:pPr algn="just"/>
            <a:r>
              <a:rPr lang="en-GB" b="1" dirty="0" smtClean="0">
                <a:solidFill>
                  <a:schemeClr val="bg1"/>
                </a:solidFill>
              </a:rPr>
              <a:t>blind cord safety</a:t>
            </a:r>
            <a:endParaRPr lang="en-GB" b="1" dirty="0">
              <a:solidFill>
                <a:schemeClr val="bg1"/>
              </a:solidFill>
            </a:endParaRPr>
          </a:p>
          <a:p>
            <a:pPr algn="just"/>
            <a:endParaRPr lang="en-GB" sz="1200" b="1" dirty="0" smtClean="0"/>
          </a:p>
          <a:p>
            <a:pPr algn="just"/>
            <a:r>
              <a:rPr lang="en-GB" sz="1200" b="1" dirty="0" smtClean="0"/>
              <a:t>Some </a:t>
            </a:r>
            <a:r>
              <a:rPr lang="en-GB" sz="1200" b="1" dirty="0"/>
              <a:t>accidents seem very unlikely </a:t>
            </a:r>
            <a:r>
              <a:rPr lang="en-GB" sz="1200" b="1" dirty="0" smtClean="0"/>
              <a:t>– but </a:t>
            </a:r>
            <a:r>
              <a:rPr lang="en-GB" sz="1200" b="1" dirty="0"/>
              <a:t>there are a growing number of cases of children catching themselves on blind cords or other loops, like rotary dryer clothes lines when collapsed, dummy strings and draw string bags. </a:t>
            </a:r>
            <a:endParaRPr lang="en-GB" sz="1200" b="1" dirty="0" smtClean="0"/>
          </a:p>
          <a:p>
            <a:pPr algn="just"/>
            <a:r>
              <a:rPr lang="en-GB" sz="1200" b="1" dirty="0" smtClean="0"/>
              <a:t>If </a:t>
            </a:r>
            <a:r>
              <a:rPr lang="en-GB" sz="1200" b="1" dirty="0"/>
              <a:t>your child gets tangled in one of these cords it could be fatal.</a:t>
            </a:r>
            <a:endParaRPr lang="en-GB" sz="1200" dirty="0"/>
          </a:p>
          <a:p>
            <a:endParaRPr lang="en-GB" sz="1200" b="1" dirty="0" smtClean="0"/>
          </a:p>
          <a:p>
            <a:r>
              <a:rPr lang="en-GB" b="1" dirty="0" smtClean="0">
                <a:solidFill>
                  <a:schemeClr val="accent1">
                    <a:lumMod val="75000"/>
                  </a:schemeClr>
                </a:solidFill>
              </a:rPr>
              <a:t>How </a:t>
            </a:r>
            <a:r>
              <a:rPr lang="en-GB" b="1" dirty="0">
                <a:solidFill>
                  <a:schemeClr val="accent1">
                    <a:lumMod val="75000"/>
                  </a:schemeClr>
                </a:solidFill>
              </a:rPr>
              <a:t>many children die of strangulation?</a:t>
            </a:r>
          </a:p>
          <a:p>
            <a:pPr lvl="0"/>
            <a:endParaRPr lang="en-GB" sz="1200" dirty="0" smtClean="0"/>
          </a:p>
          <a:p>
            <a:pPr marL="171450" lvl="0" indent="-171450" algn="just">
              <a:buFont typeface="Arial" panose="020B0604020202020204" pitchFamily="34" charset="0"/>
              <a:buChar char="•"/>
            </a:pPr>
            <a:r>
              <a:rPr lang="en-GB" sz="1200" dirty="0" smtClean="0"/>
              <a:t>Asphyxia </a:t>
            </a:r>
            <a:r>
              <a:rPr lang="en-GB" sz="1200" dirty="0"/>
              <a:t>(which includes choking, strangling and suffocation) is the second most common cause of accidental child death in the UK, after road traffic accidents</a:t>
            </a:r>
            <a:r>
              <a:rPr lang="en-GB" sz="1200" dirty="0" smtClean="0"/>
              <a:t>.</a:t>
            </a:r>
          </a:p>
          <a:p>
            <a:pPr marL="171450" lvl="0" indent="-171450">
              <a:buFont typeface="Arial" panose="020B0604020202020204" pitchFamily="34" charset="0"/>
              <a:buChar char="•"/>
            </a:pPr>
            <a:endParaRPr lang="en-GB" sz="1200" dirty="0"/>
          </a:p>
          <a:p>
            <a:pPr marL="171450" lvl="0" indent="-171450">
              <a:buFont typeface="Arial" panose="020B0604020202020204" pitchFamily="34" charset="0"/>
              <a:buChar char="•"/>
            </a:pPr>
            <a:r>
              <a:rPr lang="en-GB" sz="1200" dirty="0"/>
              <a:t>30 babies and toddlers have died from blind cord strangulation in the last 15 </a:t>
            </a:r>
            <a:r>
              <a:rPr lang="en-GB" sz="1200" dirty="0" smtClean="0"/>
              <a:t>years (CAPT)</a:t>
            </a:r>
            <a:endParaRPr lang="en-GB" sz="1200" dirty="0"/>
          </a:p>
          <a:p>
            <a:endParaRPr lang="en-GB" sz="1200" dirty="0"/>
          </a:p>
          <a:p>
            <a:endParaRPr lang="en-GB" dirty="0"/>
          </a:p>
          <a:p>
            <a:pPr algn="ctr"/>
            <a:r>
              <a:rPr lang="en-GB" sz="1600" b="1" dirty="0" smtClean="0">
                <a:solidFill>
                  <a:schemeClr val="bg1"/>
                </a:solidFill>
              </a:rPr>
              <a:t>FACT:  it can take only 20 seconds for a child to die from strangulation if they get tangled on a blind cord</a:t>
            </a:r>
            <a:endParaRPr lang="en-GB" sz="1600" b="1" dirty="0">
              <a:solidFill>
                <a:schemeClr val="bg1"/>
              </a:solidFill>
            </a:endParaRPr>
          </a:p>
          <a:p>
            <a:pPr algn="just"/>
            <a:endParaRPr lang="en-GB" sz="1200" dirty="0"/>
          </a:p>
          <a:p>
            <a:pPr algn="just"/>
            <a:endParaRPr lang="en-GB" sz="1200" dirty="0" smtClean="0"/>
          </a:p>
          <a:p>
            <a:pPr algn="just"/>
            <a:endParaRPr lang="en-GB" sz="1200" dirty="0" smtClean="0">
              <a:solidFill>
                <a:srgbClr val="CC0066"/>
              </a:solidFill>
            </a:endParaRPr>
          </a:p>
          <a:p>
            <a:pPr algn="just"/>
            <a:endParaRPr lang="en-GB" sz="12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634" y="156652"/>
            <a:ext cx="1998222" cy="62903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6480" y="156652"/>
            <a:ext cx="1565912" cy="658743"/>
          </a:xfrm>
          <a:prstGeom prst="rect">
            <a:avLst/>
          </a:prstGeom>
        </p:spPr>
      </p:pic>
      <p:pic>
        <p:nvPicPr>
          <p:cNvPr id="9" name="Picture 8">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rot="21390985">
            <a:off x="2582146" y="5311141"/>
            <a:ext cx="1621700" cy="2425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4581128" y="5646944"/>
            <a:ext cx="2016224" cy="1938992"/>
          </a:xfrm>
          <a:prstGeom prst="rect">
            <a:avLst/>
          </a:prstGeom>
          <a:noFill/>
        </p:spPr>
        <p:txBody>
          <a:bodyPr wrap="square" rtlCol="0">
            <a:spAutoFit/>
          </a:bodyPr>
          <a:lstStyle/>
          <a:p>
            <a:r>
              <a:rPr lang="en-US" sz="1200" dirty="0"/>
              <a:t>Blind cord  cleats and cord tidies can also be supplied to those working with families and under 5’s from the Promoting Wellbeing Division.  </a:t>
            </a:r>
            <a:endParaRPr lang="en-US" sz="1200" dirty="0" smtClean="0"/>
          </a:p>
          <a:p>
            <a:r>
              <a:rPr lang="en-US" sz="1200" dirty="0" smtClean="0"/>
              <a:t>To </a:t>
            </a:r>
            <a:r>
              <a:rPr lang="en-US" sz="1200" dirty="0"/>
              <a:t>order resources completing the resource order form  (insert hyperlink)</a:t>
            </a:r>
          </a:p>
          <a:p>
            <a:endParaRPr lang="en-GB" sz="1200" dirty="0"/>
          </a:p>
        </p:txBody>
      </p:sp>
    </p:spTree>
    <p:extLst>
      <p:ext uri="{BB962C8B-B14F-4D97-AF65-F5344CB8AC3E}">
        <p14:creationId xmlns:p14="http://schemas.microsoft.com/office/powerpoint/2010/main" val="3460592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324</Words>
  <Application>Microsoft Office PowerPoint</Application>
  <PresentationFormat>On-screen Show (4:3)</PresentationFormat>
  <Paragraphs>46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Southern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Ruth</dc:creator>
  <cp:lastModifiedBy>McAliskey, Lisa</cp:lastModifiedBy>
  <cp:revision>33</cp:revision>
  <dcterms:created xsi:type="dcterms:W3CDTF">2018-04-25T10:39:50Z</dcterms:created>
  <dcterms:modified xsi:type="dcterms:W3CDTF">2020-05-04T18:38:44Z</dcterms:modified>
</cp:coreProperties>
</file>