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1" r:id="rId6"/>
    <p:sldId id="269" r:id="rId7"/>
    <p:sldId id="259" r:id="rId8"/>
    <p:sldId id="270" r:id="rId9"/>
    <p:sldId id="266" r:id="rId10"/>
    <p:sldId id="264" r:id="rId11"/>
    <p:sldId id="271" r:id="rId12"/>
    <p:sldId id="275" r:id="rId13"/>
    <p:sldId id="274" r:id="rId14"/>
    <p:sldId id="273" r:id="rId15"/>
    <p:sldId id="272"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E4A4F6"/>
    <a:srgbClr val="9913BD"/>
    <a:srgbClr val="8D0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11245-BE0B-563E-B7C2-4DCF93330A5C}" v="1" dt="2024-11-19T13:15:18.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48AD4-E110-4F8F-870D-1655032AE2F1}"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FE3CA-3F6D-4C8C-9167-DBC691186F95}" type="slidenum">
              <a:rPr lang="en-GB" smtClean="0"/>
              <a:t>‹#›</a:t>
            </a:fld>
            <a:endParaRPr lang="en-GB"/>
          </a:p>
        </p:txBody>
      </p:sp>
    </p:spTree>
    <p:extLst>
      <p:ext uri="{BB962C8B-B14F-4D97-AF65-F5344CB8AC3E}">
        <p14:creationId xmlns:p14="http://schemas.microsoft.com/office/powerpoint/2010/main" val="26986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Vicky </a:t>
            </a:r>
          </a:p>
          <a:p>
            <a:r>
              <a:rPr lang="en-GB"/>
              <a:t>Hello my name is vicky Mcconville – I am an Organisational Development Practitioner for the Trust.  My role here today is just to support &amp; introduce this wonderful Short Breaks  team in telling their remarkable story on …. ‘ A Road Less Travelled’…. </a:t>
            </a:r>
          </a:p>
          <a:p>
            <a:r>
              <a:rPr lang="en-GB"/>
              <a:t>I will now pass you over to Mark Irwin who will give a brief Introduction to this presentation and some background information…</a:t>
            </a:r>
          </a:p>
        </p:txBody>
      </p:sp>
      <p:sp>
        <p:nvSpPr>
          <p:cNvPr id="4" name="Slide Number Placeholder 3"/>
          <p:cNvSpPr>
            <a:spLocks noGrp="1"/>
          </p:cNvSpPr>
          <p:nvPr>
            <p:ph type="sldNum" sz="quarter" idx="5"/>
          </p:nvPr>
        </p:nvSpPr>
        <p:spPr/>
        <p:txBody>
          <a:bodyPr/>
          <a:lstStyle/>
          <a:p>
            <a:fld id="{63EFE3CA-3F6D-4C8C-9167-DBC691186F95}" type="slidenum">
              <a:rPr lang="en-GB" smtClean="0"/>
              <a:t>1</a:t>
            </a:fld>
            <a:endParaRPr lang="en-GB"/>
          </a:p>
        </p:txBody>
      </p:sp>
    </p:spTree>
    <p:extLst>
      <p:ext uri="{BB962C8B-B14F-4D97-AF65-F5344CB8AC3E}">
        <p14:creationId xmlns:p14="http://schemas.microsoft.com/office/powerpoint/2010/main" val="384226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Rachel </a:t>
            </a:r>
            <a:r>
              <a:rPr lang="en-GB"/>
              <a:t>– to read out – ‘we are now going to share a video from one of the Parents who is part of this service…’</a:t>
            </a:r>
          </a:p>
          <a:p>
            <a:endParaRPr lang="en-GB"/>
          </a:p>
          <a:p>
            <a:r>
              <a:rPr lang="en-GB" b="1"/>
              <a:t>Vicky to play video </a:t>
            </a:r>
          </a:p>
          <a:p>
            <a:endParaRPr lang="en-GB"/>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10</a:t>
            </a:fld>
            <a:endParaRPr lang="en-GB"/>
          </a:p>
        </p:txBody>
      </p:sp>
    </p:spTree>
    <p:extLst>
      <p:ext uri="{BB962C8B-B14F-4D97-AF65-F5344CB8AC3E}">
        <p14:creationId xmlns:p14="http://schemas.microsoft.com/office/powerpoint/2010/main" val="240674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Vicky to say – now Mark will now give a brief account of the future for the Short Breaks Service …</a:t>
            </a:r>
          </a:p>
          <a:p>
            <a:endParaRPr lang="en-GB" b="1"/>
          </a:p>
          <a:p>
            <a:r>
              <a:rPr lang="en-GB" b="1"/>
              <a:t>Mark to read his bit (one paragraph) (leave this slide on screen)</a:t>
            </a:r>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11</a:t>
            </a:fld>
            <a:endParaRPr lang="en-GB"/>
          </a:p>
        </p:txBody>
      </p:sp>
    </p:spTree>
    <p:extLst>
      <p:ext uri="{BB962C8B-B14F-4D97-AF65-F5344CB8AC3E}">
        <p14:creationId xmlns:p14="http://schemas.microsoft.com/office/powerpoint/2010/main" val="240742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Mark to read – I will end with words from one of our Young people …</a:t>
            </a:r>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12</a:t>
            </a:fld>
            <a:endParaRPr lang="en-GB"/>
          </a:p>
        </p:txBody>
      </p:sp>
    </p:spTree>
    <p:extLst>
      <p:ext uri="{BB962C8B-B14F-4D97-AF65-F5344CB8AC3E}">
        <p14:creationId xmlns:p14="http://schemas.microsoft.com/office/powerpoint/2010/main" val="292955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VICKY </a:t>
            </a:r>
          </a:p>
          <a:p>
            <a:r>
              <a:rPr lang="en-GB"/>
              <a:t>Thank you to each of you for coming along today and sharing another inspiring story of some of the great work that Is going on within our Trust.  Well done!</a:t>
            </a:r>
          </a:p>
          <a:p>
            <a:endParaRPr lang="en-GB"/>
          </a:p>
          <a:p>
            <a:r>
              <a:rPr lang="en-GB"/>
              <a:t>Thank you to the Trust Board for listening… if you have any questions the team will be happy to take them…</a:t>
            </a:r>
          </a:p>
          <a:p>
            <a:endParaRPr lang="en-GB"/>
          </a:p>
          <a:p>
            <a:r>
              <a:rPr lang="en-GB"/>
              <a:t>Thank you</a:t>
            </a:r>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13</a:t>
            </a:fld>
            <a:endParaRPr lang="en-GB"/>
          </a:p>
        </p:txBody>
      </p:sp>
    </p:spTree>
    <p:extLst>
      <p:ext uri="{BB962C8B-B14F-4D97-AF65-F5344CB8AC3E}">
        <p14:creationId xmlns:p14="http://schemas.microsoft.com/office/powerpoint/2010/main" val="374844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MARK – to read his bit…</a:t>
            </a:r>
          </a:p>
          <a:p>
            <a:endParaRPr lang="en-GB" b="1"/>
          </a:p>
          <a:p>
            <a:r>
              <a:rPr lang="en-GB" b="1"/>
              <a:t>Vicky – </a:t>
            </a:r>
            <a:r>
              <a:rPr lang="en-GB" b="0"/>
              <a:t>‘thank you Mark for sharing some background information…you have set the scene for the innovation behind this … and the many roles you played to help create and develop this service…</a:t>
            </a:r>
          </a:p>
          <a:p>
            <a:endParaRPr lang="en-GB" b="1"/>
          </a:p>
          <a:p>
            <a:endParaRPr lang="en-GB" b="1"/>
          </a:p>
          <a:p>
            <a:endParaRPr lang="en-GB" b="1"/>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2</a:t>
            </a:fld>
            <a:endParaRPr lang="en-GB"/>
          </a:p>
        </p:txBody>
      </p:sp>
    </p:spTree>
    <p:extLst>
      <p:ext uri="{BB962C8B-B14F-4D97-AF65-F5344CB8AC3E}">
        <p14:creationId xmlns:p14="http://schemas.microsoft.com/office/powerpoint/2010/main" val="99580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MARK –</a:t>
            </a:r>
          </a:p>
          <a:p>
            <a:r>
              <a:rPr lang="en-GB" b="0"/>
              <a:t>Mark to read out quote on screen …. </a:t>
            </a:r>
          </a:p>
          <a:p>
            <a:endParaRPr lang="en-GB" b="0"/>
          </a:p>
          <a:p>
            <a:r>
              <a:rPr lang="en-GB" b="1"/>
              <a:t>Then over to Arlinda…</a:t>
            </a:r>
          </a:p>
          <a:p>
            <a:endParaRPr lang="en-GB" b="1"/>
          </a:p>
          <a:p>
            <a:r>
              <a:rPr lang="en-GB" b="1"/>
              <a:t>Arlinda - </a:t>
            </a:r>
            <a:r>
              <a:rPr lang="en-GB" b="0"/>
              <a:t>to read out her bit (leave this slide  on screen)</a:t>
            </a:r>
          </a:p>
        </p:txBody>
      </p:sp>
      <p:sp>
        <p:nvSpPr>
          <p:cNvPr id="4" name="Slide Number Placeholder 3"/>
          <p:cNvSpPr>
            <a:spLocks noGrp="1"/>
          </p:cNvSpPr>
          <p:nvPr>
            <p:ph type="sldNum" sz="quarter" idx="5"/>
          </p:nvPr>
        </p:nvSpPr>
        <p:spPr/>
        <p:txBody>
          <a:bodyPr/>
          <a:lstStyle/>
          <a:p>
            <a:fld id="{63EFE3CA-3F6D-4C8C-9167-DBC691186F95}" type="slidenum">
              <a:rPr lang="en-GB" smtClean="0"/>
              <a:t>3</a:t>
            </a:fld>
            <a:endParaRPr lang="en-GB"/>
          </a:p>
        </p:txBody>
      </p:sp>
    </p:spTree>
    <p:extLst>
      <p:ext uri="{BB962C8B-B14F-4D97-AF65-F5344CB8AC3E}">
        <p14:creationId xmlns:p14="http://schemas.microsoft.com/office/powerpoint/2010/main" val="281412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Arlinda to say –’this is some of the Team behind all the hard work..’</a:t>
            </a:r>
          </a:p>
          <a:p>
            <a:r>
              <a:rPr lang="en-GB" b="1"/>
              <a:t>Then</a:t>
            </a:r>
          </a:p>
          <a:p>
            <a:endParaRPr lang="en-GB" b="1"/>
          </a:p>
        </p:txBody>
      </p:sp>
      <p:sp>
        <p:nvSpPr>
          <p:cNvPr id="4" name="Slide Number Placeholder 3"/>
          <p:cNvSpPr>
            <a:spLocks noGrp="1"/>
          </p:cNvSpPr>
          <p:nvPr>
            <p:ph type="sldNum" sz="quarter" idx="5"/>
          </p:nvPr>
        </p:nvSpPr>
        <p:spPr/>
        <p:txBody>
          <a:bodyPr/>
          <a:lstStyle/>
          <a:p>
            <a:fld id="{63EFE3CA-3F6D-4C8C-9167-DBC691186F95}" type="slidenum">
              <a:rPr lang="en-GB" smtClean="0"/>
              <a:t>4</a:t>
            </a:fld>
            <a:endParaRPr lang="en-GB"/>
          </a:p>
        </p:txBody>
      </p:sp>
    </p:spTree>
    <p:extLst>
      <p:ext uri="{BB962C8B-B14F-4D97-AF65-F5344CB8AC3E}">
        <p14:creationId xmlns:p14="http://schemas.microsoft.com/office/powerpoint/2010/main" val="241318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Arlinda  to read out… ‘words from a parent’… read … </a:t>
            </a:r>
            <a:endParaRPr lang="en-GB"/>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5</a:t>
            </a:fld>
            <a:endParaRPr lang="en-GB"/>
          </a:p>
        </p:txBody>
      </p:sp>
    </p:spTree>
    <p:extLst>
      <p:ext uri="{BB962C8B-B14F-4D97-AF65-F5344CB8AC3E}">
        <p14:creationId xmlns:p14="http://schemas.microsoft.com/office/powerpoint/2010/main" val="427268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Arlinda  </a:t>
            </a:r>
            <a:r>
              <a:rPr lang="en-GB"/>
              <a:t> to introduce video – saying ‘</a:t>
            </a:r>
            <a:r>
              <a:rPr lang="en-GB" b="1"/>
              <a:t>this is one our current carers giving her perspective</a:t>
            </a:r>
            <a:r>
              <a:rPr lang="en-GB"/>
              <a:t>…</a:t>
            </a:r>
          </a:p>
          <a:p>
            <a:endParaRPr lang="en-GB"/>
          </a:p>
          <a:p>
            <a:r>
              <a:rPr lang="en-GB" b="1"/>
              <a:t>Vicky</a:t>
            </a:r>
            <a:r>
              <a:rPr lang="en-GB"/>
              <a:t> to play video</a:t>
            </a:r>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6</a:t>
            </a:fld>
            <a:endParaRPr lang="en-GB"/>
          </a:p>
        </p:txBody>
      </p:sp>
    </p:spTree>
    <p:extLst>
      <p:ext uri="{BB962C8B-B14F-4D97-AF65-F5344CB8AC3E}">
        <p14:creationId xmlns:p14="http://schemas.microsoft.com/office/powerpoint/2010/main" val="162036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Angela to say </a:t>
            </a:r>
            <a:r>
              <a:rPr lang="en-GB"/>
              <a:t> -’ and some quotes from some of our Carers…on the screen’…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Angela </a:t>
            </a:r>
            <a:r>
              <a:rPr lang="en-GB"/>
              <a:t>to read her bit – (keep this slide on screen)</a:t>
            </a:r>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7</a:t>
            </a:fld>
            <a:endParaRPr lang="en-GB"/>
          </a:p>
        </p:txBody>
      </p:sp>
    </p:spTree>
    <p:extLst>
      <p:ext uri="{BB962C8B-B14F-4D97-AF65-F5344CB8AC3E}">
        <p14:creationId xmlns:p14="http://schemas.microsoft.com/office/powerpoint/2010/main" val="31080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Angela </a:t>
            </a:r>
            <a:r>
              <a:rPr lang="en-GB"/>
              <a:t>– to read out – </a:t>
            </a:r>
            <a:r>
              <a:rPr lang="en-GB" b="1"/>
              <a:t>‘words from a parent’ </a:t>
            </a:r>
            <a:r>
              <a:rPr lang="en-GB"/>
              <a:t>– read quote</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8</a:t>
            </a:fld>
            <a:endParaRPr lang="en-GB"/>
          </a:p>
        </p:txBody>
      </p:sp>
    </p:spTree>
    <p:extLst>
      <p:ext uri="{BB962C8B-B14F-4D97-AF65-F5344CB8AC3E}">
        <p14:creationId xmlns:p14="http://schemas.microsoft.com/office/powerpoint/2010/main" val="411126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b="1"/>
              <a:t>Rachel </a:t>
            </a:r>
            <a:r>
              <a:rPr lang="en-GB"/>
              <a:t>to read her bit (keep this on screen)</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63EFE3CA-3F6D-4C8C-9167-DBC691186F95}" type="slidenum">
              <a:rPr lang="en-GB" smtClean="0"/>
              <a:t>9</a:t>
            </a:fld>
            <a:endParaRPr lang="en-GB"/>
          </a:p>
        </p:txBody>
      </p:sp>
    </p:spTree>
    <p:extLst>
      <p:ext uri="{BB962C8B-B14F-4D97-AF65-F5344CB8AC3E}">
        <p14:creationId xmlns:p14="http://schemas.microsoft.com/office/powerpoint/2010/main" val="27886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18BA-13FC-2856-6DAF-145298AF4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7BE724-DB6C-97AF-E661-345496533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D4A76C-F8ED-1AC8-522C-C4EC85E5C5BD}"/>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87AD3F0F-1924-2C8E-B58B-526F1335D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A70FEE-4CE8-640C-8C89-7C7533A75CA2}"/>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11948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6CD0-8773-36DD-0A1C-EE86DD3BD0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D7BB6A-531E-C77A-A123-420874867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00DB0-B05A-4680-5611-9C2CD1D8FD49}"/>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B03F2787-8ADA-10D3-90A8-56E8D3A604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5B2AA-58BA-BBFA-31AD-79064140755F}"/>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29828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5EE0E-5FE8-CF45-7014-30CCEE48D2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ECA6FF-94C6-18BB-FF2D-3AEFBFFDF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090AA-D31A-45B3-0EC7-C0A63877A6F8}"/>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9925963A-8E00-D1BB-0285-7DBC73FC6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B4BDA6-D8B5-1FEA-CBA8-4B665E38D437}"/>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118694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4725-3F4A-BD31-41F2-1E6D5E6FA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9DCF2B-93A8-B55C-1EF7-8279ABF33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D883A-8590-0223-2B1E-58E96E18C2E0}"/>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88A1D874-29CF-0909-5FC6-EFD3C0374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79DCBC-A611-5313-7483-00BA6DBDD52D}"/>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150992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8867-E08D-C60C-721A-0052A917DA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1A5A1B-40D7-3A04-27E5-347778F7D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7A4398-FD5F-E638-780A-50824CFDCD74}"/>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253006A9-DA8E-050E-BC7C-F40BB7942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50E1D5-A7B0-EC78-FEE8-89415F55BB73}"/>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36846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FE5A-B361-1D90-331C-7232121B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1D9396-0879-F1B5-24C5-49CA0DAAD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EC8555-9642-8E2E-BDC1-31A1FFECB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8394A1-1E80-0292-F784-9EA98C723154}"/>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6" name="Footer Placeholder 5">
            <a:extLst>
              <a:ext uri="{FF2B5EF4-FFF2-40B4-BE49-F238E27FC236}">
                <a16:creationId xmlns:a16="http://schemas.microsoft.com/office/drawing/2014/main" id="{A4C69C00-0622-DBCD-66F4-E7E13C6AD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48686F-D868-7B3A-01D9-C2DF0AA96B20}"/>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36033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FE42-27C5-F71F-D25A-BCFB6F0EC5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84FA28-10C6-F74F-2F4E-79937DD9F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A8CE4-BC2D-42D3-ECC1-1CF073A89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1B2AD4-D042-A22A-96E7-603DF0ED8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EAF5F-A1C3-A3E9-519D-53AE6AB17F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9934B5-691C-17CC-17BB-D1C61E7DC49E}"/>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8" name="Footer Placeholder 7">
            <a:extLst>
              <a:ext uri="{FF2B5EF4-FFF2-40B4-BE49-F238E27FC236}">
                <a16:creationId xmlns:a16="http://schemas.microsoft.com/office/drawing/2014/main" id="{8498E6D4-0D82-26FA-8F34-B4CC632361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3DF998-6052-0660-BD9A-D5F7FFF56795}"/>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356421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E4D-F6F3-2700-033D-9EB0332CCC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255BCE-100F-A137-402B-832D2F399849}"/>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4" name="Footer Placeholder 3">
            <a:extLst>
              <a:ext uri="{FF2B5EF4-FFF2-40B4-BE49-F238E27FC236}">
                <a16:creationId xmlns:a16="http://schemas.microsoft.com/office/drawing/2014/main" id="{B2D897BC-8AC8-B6D8-74FD-B143F24C19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4C0E3E-D342-3B14-1D71-B42B741DEB0A}"/>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9473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D9AEE-AC86-BB04-A381-2E4ED8E9D1A9}"/>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3" name="Footer Placeholder 2">
            <a:extLst>
              <a:ext uri="{FF2B5EF4-FFF2-40B4-BE49-F238E27FC236}">
                <a16:creationId xmlns:a16="http://schemas.microsoft.com/office/drawing/2014/main" id="{EE0332B3-5760-F7C5-A187-B7CAEF753A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37FDC7-07DB-DFC3-F574-E02EF16C137D}"/>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341158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2E45-DC8C-20A3-F809-F4F49C09C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B6B423-9CF3-5222-BA7C-A79B560DA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FC03F-16DA-3F09-5F05-61738008E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50782-783F-BE51-B8DE-1768E5BA11E0}"/>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6" name="Footer Placeholder 5">
            <a:extLst>
              <a:ext uri="{FF2B5EF4-FFF2-40B4-BE49-F238E27FC236}">
                <a16:creationId xmlns:a16="http://schemas.microsoft.com/office/drawing/2014/main" id="{95798849-7DD1-1F09-767B-97B91D545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B80EE8-232B-43B5-4146-A976E0FFD6B4}"/>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424397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8CED-D285-EAC9-EE8C-8B8261DC7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B3B51B-4A5A-6F09-AC57-FA023ED04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C60EAF-D53C-CBF5-FD5E-D98B1747A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67834-FD8B-A801-C019-44D3A6E074E9}"/>
              </a:ext>
            </a:extLst>
          </p:cNvPr>
          <p:cNvSpPr>
            <a:spLocks noGrp="1"/>
          </p:cNvSpPr>
          <p:nvPr>
            <p:ph type="dt" sz="half" idx="10"/>
          </p:nvPr>
        </p:nvSpPr>
        <p:spPr/>
        <p:txBody>
          <a:bodyPr/>
          <a:lstStyle/>
          <a:p>
            <a:fld id="{F8452AD8-FC73-4AF4-91F6-A3948F736B26}" type="datetimeFigureOut">
              <a:rPr lang="en-GB" smtClean="0"/>
              <a:t>19/11/2024</a:t>
            </a:fld>
            <a:endParaRPr lang="en-GB"/>
          </a:p>
        </p:txBody>
      </p:sp>
      <p:sp>
        <p:nvSpPr>
          <p:cNvPr id="6" name="Footer Placeholder 5">
            <a:extLst>
              <a:ext uri="{FF2B5EF4-FFF2-40B4-BE49-F238E27FC236}">
                <a16:creationId xmlns:a16="http://schemas.microsoft.com/office/drawing/2014/main" id="{2299C4C3-E8FC-6BF2-39BE-A7377AF51E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0D4E59-5AA9-D86C-B9B9-05878B790A04}"/>
              </a:ext>
            </a:extLst>
          </p:cNvPr>
          <p:cNvSpPr>
            <a:spLocks noGrp="1"/>
          </p:cNvSpPr>
          <p:nvPr>
            <p:ph type="sldNum" sz="quarter" idx="12"/>
          </p:nvPr>
        </p:nvSpPr>
        <p:spPr/>
        <p:txBody>
          <a:bodyPr/>
          <a:lstStyle/>
          <a:p>
            <a:fld id="{B2C7DAEC-8909-4E56-9621-A4B3BB82CAA0}" type="slidenum">
              <a:rPr lang="en-GB" smtClean="0"/>
              <a:t>‹#›</a:t>
            </a:fld>
            <a:endParaRPr lang="en-GB"/>
          </a:p>
        </p:txBody>
      </p:sp>
    </p:spTree>
    <p:extLst>
      <p:ext uri="{BB962C8B-B14F-4D97-AF65-F5344CB8AC3E}">
        <p14:creationId xmlns:p14="http://schemas.microsoft.com/office/powerpoint/2010/main" val="238079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4190B-391C-2B54-7005-7ED91BC25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3D8694-CE2B-F5BF-BBF6-FF263DF6F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AB3644-17E2-8594-2D1C-4F1F0AAA9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52AD8-FC73-4AF4-91F6-A3948F736B26}" type="datetimeFigureOut">
              <a:rPr lang="en-GB" smtClean="0"/>
              <a:t>19/11/2024</a:t>
            </a:fld>
            <a:endParaRPr lang="en-GB"/>
          </a:p>
        </p:txBody>
      </p:sp>
      <p:sp>
        <p:nvSpPr>
          <p:cNvPr id="5" name="Footer Placeholder 4">
            <a:extLst>
              <a:ext uri="{FF2B5EF4-FFF2-40B4-BE49-F238E27FC236}">
                <a16:creationId xmlns:a16="http://schemas.microsoft.com/office/drawing/2014/main" id="{51E970D2-D306-C278-13BD-60ABB5EA1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131F0F-3C3F-4D38-C935-4F6280BD8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DAEC-8909-4E56-9621-A4B3BB82CAA0}" type="slidenum">
              <a:rPr lang="en-GB" smtClean="0"/>
              <a:t>‹#›</a:t>
            </a:fld>
            <a:endParaRPr lang="en-GB"/>
          </a:p>
        </p:txBody>
      </p:sp>
    </p:spTree>
    <p:extLst>
      <p:ext uri="{BB962C8B-B14F-4D97-AF65-F5344CB8AC3E}">
        <p14:creationId xmlns:p14="http://schemas.microsoft.com/office/powerpoint/2010/main" val="325906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hscni-my.sharepoint.com/:v:/g/personal/gemma_andrews_southerntrust_hscni_net/EQPWi-KWR6tBndVWe6kVCuYB1dLBv8LehA5CtixE1c-LyA" TargetMode="External"/><Relationship Id="rId3" Type="http://schemas.openxmlformats.org/officeDocument/2006/relationships/notesSlide" Target="../notesSlides/notesSlide1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hscni-my.sharepoint.com/:v:/g/personal/gemma_andrews_southerntrust_hscni_net/EeOFua9JrUROouflO1owPxgBq6Pe42_TOciyanvi5hA6KQ" TargetMode="Externa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1.png"/><Relationship Id="rId9" Type="http://schemas.openxmlformats.org/officeDocument/2006/relationships/hyperlink" Target="https://hscni-my.sharepoint.com/:v:/g/personal/gemma_andrews_southerntrust_hscni_net/EeOFua9JrUROouflO1owPxgBq6Pe42_TOciyanvi5hA6KQ"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hscni-my.sharepoint.com/:v:/g/personal/gemma_andrews_southerntrust_hscni_net/ET_ui9ywnAxBma7lq8bQTgUBS6USPtbOoXExBQCHC2iPfw" TargetMode="External"/><Relationship Id="rId3" Type="http://schemas.openxmlformats.org/officeDocument/2006/relationships/notesSlide" Target="../notesSlides/notesSlide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hscni-my.sharepoint.com/:v:/g/personal/gemma_andrews_southerntrust_hscni_net/ET_ui9ywnAxBma7lq8bQTgUBS6USPtbOoXExBQCHC2iPfw" TargetMode="Externa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1.png"/><Relationship Id="rId9" Type="http://schemas.openxmlformats.org/officeDocument/2006/relationships/hyperlink" Target="https://hscni-my.sharepoint.com/:v:/g/personal/gemma_andrews_southerntrust_hscni_net/EQPWi-KWR6tBndVWe6kVCuYB1dLBv8LehA5CtixE1c-Ly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96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5" name="Group 14">
            <a:extLst>
              <a:ext uri="{FF2B5EF4-FFF2-40B4-BE49-F238E27FC236}">
                <a16:creationId xmlns:a16="http://schemas.microsoft.com/office/drawing/2014/main" id="{389BDD9F-4EA5-435C-9CF0-C121FA9C2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0" name="Rectangle 9">
              <a:extLst>
                <a:ext uri="{FF2B5EF4-FFF2-40B4-BE49-F238E27FC236}">
                  <a16:creationId xmlns:a16="http://schemas.microsoft.com/office/drawing/2014/main" id="{33E601B9-C4A2-43FE-9392-258FEF3AF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CEED285-9716-4AD5-A0ED-3FC23765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Freeform: Shape 18">
            <a:extLst>
              <a:ext uri="{FF2B5EF4-FFF2-40B4-BE49-F238E27FC236}">
                <a16:creationId xmlns:a16="http://schemas.microsoft.com/office/drawing/2014/main" id="{848948E3-833E-431E-AEAE-936855EF5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2" name="Rectangle 11">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CB9E6A4-DEE1-2CD8-1F16-59E39D3254F0}"/>
              </a:ext>
            </a:extLst>
          </p:cNvPr>
          <p:cNvSpPr>
            <a:spLocks noGrp="1"/>
          </p:cNvSpPr>
          <p:nvPr>
            <p:ph type="ctrTitle"/>
          </p:nvPr>
        </p:nvSpPr>
        <p:spPr>
          <a:xfrm>
            <a:off x="550843" y="1317389"/>
            <a:ext cx="5221996" cy="3826111"/>
          </a:xfrm>
        </p:spPr>
        <p:txBody>
          <a:bodyPr anchor="t">
            <a:normAutofit fontScale="90000"/>
          </a:bodyPr>
          <a:lstStyle/>
          <a:p>
            <a:pPr algn="l"/>
            <a:r>
              <a:rPr lang="en-GB" sz="8900" b="1">
                <a:solidFill>
                  <a:srgbClr val="00B0F0"/>
                </a:solidFill>
                <a:latin typeface="Dreaming Outloud Pro" panose="03050502040302030504" pitchFamily="66" charset="0"/>
                <a:cs typeface="Dreaming Outloud Pro" panose="03050502040302030504" pitchFamily="66" charset="0"/>
              </a:rPr>
              <a:t>A Road Less Travelled..</a:t>
            </a:r>
            <a:br>
              <a:rPr lang="en-GB" sz="6700" b="1">
                <a:solidFill>
                  <a:schemeClr val="accent1"/>
                </a:solidFill>
                <a:latin typeface="Dreaming Outloud Pro" panose="03050502040302030504" pitchFamily="66" charset="0"/>
                <a:cs typeface="Dreaming Outloud Pro" panose="03050502040302030504" pitchFamily="66" charset="0"/>
              </a:rPr>
            </a:br>
            <a:r>
              <a:rPr lang="en-GB" sz="4400" b="1">
                <a:solidFill>
                  <a:srgbClr val="7030A0"/>
                </a:solidFill>
                <a:latin typeface="Dreaming Outloud Pro" panose="03050502040302030504" pitchFamily="66" charset="0"/>
                <a:cs typeface="Dreaming Outloud Pro" panose="03050502040302030504" pitchFamily="66" charset="0"/>
              </a:rPr>
              <a:t>By The Short Breaks Team.. SHSCT</a:t>
            </a:r>
            <a:br>
              <a:rPr lang="en-GB" sz="4400" b="1">
                <a:solidFill>
                  <a:srgbClr val="7030A0"/>
                </a:solidFill>
                <a:latin typeface="Dreaming Outloud Pro" panose="03050502040302030504" pitchFamily="66" charset="0"/>
                <a:cs typeface="Dreaming Outloud Pro" panose="03050502040302030504" pitchFamily="66" charset="0"/>
              </a:rPr>
            </a:br>
            <a:r>
              <a:rPr lang="en-GB" sz="3100" b="1">
                <a:solidFill>
                  <a:srgbClr val="7030A0"/>
                </a:solidFill>
                <a:latin typeface="Dreaming Outloud Pro" panose="03050502040302030504" pitchFamily="66" charset="0"/>
                <a:cs typeface="Dreaming Outloud Pro" panose="03050502040302030504" pitchFamily="66" charset="0"/>
              </a:rPr>
              <a:t>(CYP Directorate)</a:t>
            </a:r>
          </a:p>
        </p:txBody>
      </p:sp>
      <p:pic>
        <p:nvPicPr>
          <p:cNvPr id="5" name="Picture 4" descr="A purple and blue circle with words&#10;&#10;Description automatically generated">
            <a:extLst>
              <a:ext uri="{FF2B5EF4-FFF2-40B4-BE49-F238E27FC236}">
                <a16:creationId xmlns:a16="http://schemas.microsoft.com/office/drawing/2014/main" id="{585013D1-F5DB-9B4C-E29C-8B8158E3F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31" y="5550841"/>
            <a:ext cx="2661921" cy="738015"/>
          </a:xfrm>
          <a:prstGeom prst="rect">
            <a:avLst/>
          </a:prstGeom>
        </p:spPr>
      </p:pic>
      <p:pic>
        <p:nvPicPr>
          <p:cNvPr id="8" name="Picture 7">
            <a:extLst>
              <a:ext uri="{FF2B5EF4-FFF2-40B4-BE49-F238E27FC236}">
                <a16:creationId xmlns:a16="http://schemas.microsoft.com/office/drawing/2014/main" id="{217600AE-ABA6-8659-7B8F-D9693873368E}"/>
              </a:ext>
            </a:extLst>
          </p:cNvPr>
          <p:cNvPicPr>
            <a:picLocks noChangeAspect="1"/>
          </p:cNvPicPr>
          <p:nvPr/>
        </p:nvPicPr>
        <p:blipFill>
          <a:blip r:embed="rId4"/>
          <a:stretch>
            <a:fillRect/>
          </a:stretch>
        </p:blipFill>
        <p:spPr>
          <a:xfrm>
            <a:off x="5866481" y="848158"/>
            <a:ext cx="5688088" cy="4478793"/>
          </a:xfrm>
          <a:prstGeom prst="rect">
            <a:avLst/>
          </a:prstGeom>
          <a:effectLst>
            <a:glow rad="292100">
              <a:schemeClr val="accent5">
                <a:satMod val="175000"/>
                <a:alpha val="40000"/>
              </a:schemeClr>
            </a:glow>
          </a:effectLst>
        </p:spPr>
      </p:pic>
      <p:sp>
        <p:nvSpPr>
          <p:cNvPr id="4" name="Freeform 6">
            <a:extLst>
              <a:ext uri="{FF2B5EF4-FFF2-40B4-BE49-F238E27FC236}">
                <a16:creationId xmlns:a16="http://schemas.microsoft.com/office/drawing/2014/main" id="{9EB4E61D-C004-8916-1B29-13C2E2ABABE9}"/>
              </a:ext>
            </a:extLst>
          </p:cNvPr>
          <p:cNvSpPr/>
          <p:nvPr/>
        </p:nvSpPr>
        <p:spPr>
          <a:xfrm>
            <a:off x="637431" y="597607"/>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5"/>
            <a:stretch>
              <a:fillRect/>
            </a:stretch>
          </a:blipFill>
        </p:spPr>
        <p:txBody>
          <a:bodyPr/>
          <a:lstStyle/>
          <a:p>
            <a:endParaRPr lang="en-GB"/>
          </a:p>
        </p:txBody>
      </p:sp>
      <p:sp>
        <p:nvSpPr>
          <p:cNvPr id="6" name="Freeform 3">
            <a:extLst>
              <a:ext uri="{FF2B5EF4-FFF2-40B4-BE49-F238E27FC236}">
                <a16:creationId xmlns:a16="http://schemas.microsoft.com/office/drawing/2014/main" id="{6C09DAF6-1ECC-9AED-7763-D8C74C6D30EF}"/>
              </a:ext>
            </a:extLst>
          </p:cNvPr>
          <p:cNvSpPr/>
          <p:nvPr/>
        </p:nvSpPr>
        <p:spPr>
          <a:xfrm>
            <a:off x="9341538" y="5438896"/>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6"/>
            <a:stretch>
              <a:fillRect/>
            </a:stretch>
          </a:blipFill>
        </p:spPr>
        <p:txBody>
          <a:bodyPr/>
          <a:lstStyle/>
          <a:p>
            <a:endParaRPr lang="en-GB"/>
          </a:p>
        </p:txBody>
      </p:sp>
    </p:spTree>
    <p:extLst>
      <p:ext uri="{BB962C8B-B14F-4D97-AF65-F5344CB8AC3E}">
        <p14:creationId xmlns:p14="http://schemas.microsoft.com/office/powerpoint/2010/main" val="194927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43" y="5998242"/>
            <a:ext cx="2126783" cy="719781"/>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341410" y="269462"/>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5"/>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23051" y="5868063"/>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6"/>
            <a:stretch>
              <a:fillRect/>
            </a:stretch>
          </a:blipFill>
        </p:spPr>
        <p:txBody>
          <a:bodyPr/>
          <a:lstStyle/>
          <a:p>
            <a:endParaRPr lang="en-GB"/>
          </a:p>
        </p:txBody>
      </p:sp>
      <p:pic>
        <p:nvPicPr>
          <p:cNvPr id="4" name="Picture 3">
            <a:extLst>
              <a:ext uri="{FF2B5EF4-FFF2-40B4-BE49-F238E27FC236}">
                <a16:creationId xmlns:a16="http://schemas.microsoft.com/office/drawing/2014/main" id="{6327C560-4EE2-54E5-3654-0EC6CC415CFE}"/>
              </a:ext>
            </a:extLst>
          </p:cNvPr>
          <p:cNvPicPr>
            <a:picLocks noChangeAspect="1"/>
          </p:cNvPicPr>
          <p:nvPr/>
        </p:nvPicPr>
        <p:blipFill>
          <a:blip r:embed="rId7"/>
          <a:stretch>
            <a:fillRect/>
          </a:stretch>
        </p:blipFill>
        <p:spPr>
          <a:xfrm>
            <a:off x="9519171" y="47508"/>
            <a:ext cx="2672829" cy="1153166"/>
          </a:xfrm>
          <a:prstGeom prst="rect">
            <a:avLst/>
          </a:prstGeom>
        </p:spPr>
      </p:pic>
      <p:sp>
        <p:nvSpPr>
          <p:cNvPr id="8" name="Title 8">
            <a:extLst>
              <a:ext uri="{FF2B5EF4-FFF2-40B4-BE49-F238E27FC236}">
                <a16:creationId xmlns:a16="http://schemas.microsoft.com/office/drawing/2014/main" id="{D6C57694-7FB7-F0DB-1C5C-BA54A54AC45E}"/>
              </a:ext>
            </a:extLst>
          </p:cNvPr>
          <p:cNvSpPr>
            <a:spLocks noGrp="1"/>
          </p:cNvSpPr>
          <p:nvPr>
            <p:ph type="title"/>
          </p:nvPr>
        </p:nvSpPr>
        <p:spPr>
          <a:xfrm>
            <a:off x="1949737" y="418642"/>
            <a:ext cx="8758237" cy="2214390"/>
          </a:xfrm>
        </p:spPr>
        <p:txBody>
          <a:bodyPr>
            <a:noAutofit/>
          </a:bodyPr>
          <a:lstStyle/>
          <a:p>
            <a:pPr algn="ctr"/>
            <a:r>
              <a:rPr lang="en-GB" sz="5400" b="1">
                <a:solidFill>
                  <a:srgbClr val="00B0F0"/>
                </a:solidFill>
                <a:latin typeface="Dreaming Outloud Pro" panose="03050502040302030504" pitchFamily="66" charset="0"/>
                <a:cs typeface="Dreaming Outloud Pro" panose="03050502040302030504" pitchFamily="66" charset="0"/>
              </a:rPr>
              <a:t>Video -Words from a Parent... </a:t>
            </a:r>
            <a:endParaRPr lang="en-GB" sz="2000" b="1">
              <a:solidFill>
                <a:srgbClr val="00B0F0"/>
              </a:solidFill>
              <a:latin typeface="Dreaming Outloud Pro" panose="03050502040302030504" pitchFamily="66" charset="0"/>
              <a:cs typeface="Dreaming Outloud Pro" panose="03050502040302030504" pitchFamily="66" charset="0"/>
            </a:endParaRPr>
          </a:p>
        </p:txBody>
      </p:sp>
      <p:sp>
        <p:nvSpPr>
          <p:cNvPr id="9" name="AutoShape 2">
            <a:hlinkClick r:id="rId8"/>
            <a:extLst>
              <a:ext uri="{FF2B5EF4-FFF2-40B4-BE49-F238E27FC236}">
                <a16:creationId xmlns:a16="http://schemas.microsoft.com/office/drawing/2014/main" id="{C04B7AAF-C5D9-10AD-FD9A-EA93BD61D813}"/>
              </a:ext>
            </a:extLst>
          </p:cNvPr>
          <p:cNvSpPr>
            <a:spLocks noChangeAspect="1" noChangeArrowheads="1"/>
          </p:cNvSpPr>
          <p:nvPr/>
        </p:nvSpPr>
        <p:spPr bwMode="auto">
          <a:xfrm>
            <a:off x="265210" y="-36630"/>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3">
            <a:hlinkClick r:id="rId9"/>
            <a:extLst>
              <a:ext uri="{FF2B5EF4-FFF2-40B4-BE49-F238E27FC236}">
                <a16:creationId xmlns:a16="http://schemas.microsoft.com/office/drawing/2014/main" id="{D41ABD56-893B-2A1F-A1C6-210895E3F6FD}"/>
              </a:ext>
            </a:extLst>
          </p:cNvPr>
          <p:cNvSpPr>
            <a:spLocks noChangeAspect="1" noChangeArrowheads="1"/>
          </p:cNvSpPr>
          <p:nvPr/>
        </p:nvSpPr>
        <p:spPr bwMode="auto">
          <a:xfrm>
            <a:off x="762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Online Media 2" title="1000000615.mp4">
            <a:hlinkClick r:id="" action="ppaction://media"/>
            <a:extLst>
              <a:ext uri="{FF2B5EF4-FFF2-40B4-BE49-F238E27FC236}">
                <a16:creationId xmlns:a16="http://schemas.microsoft.com/office/drawing/2014/main" id="{C209EC49-074B-6494-888C-14D4CF3E6A59}"/>
              </a:ext>
            </a:extLst>
          </p:cNvPr>
          <p:cNvPicPr>
            <a:picLocks noRot="1" noChangeAspect="1"/>
          </p:cNvPicPr>
          <p:nvPr>
            <a:videoFile r:link="rId1"/>
          </p:nvPr>
        </p:nvPicPr>
        <p:blipFill>
          <a:blip r:embed="rId10"/>
          <a:stretch>
            <a:fillRect/>
          </a:stretch>
        </p:blipFill>
        <p:spPr>
          <a:xfrm>
            <a:off x="3007605" y="2098493"/>
            <a:ext cx="6709272" cy="4434289"/>
          </a:xfrm>
          <a:prstGeom prst="rect">
            <a:avLst/>
          </a:prstGeom>
        </p:spPr>
      </p:pic>
    </p:spTree>
    <p:extLst>
      <p:ext uri="{BB962C8B-B14F-4D97-AF65-F5344CB8AC3E}">
        <p14:creationId xmlns:p14="http://schemas.microsoft.com/office/powerpoint/2010/main" val="36865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 y="5998242"/>
            <a:ext cx="2314070" cy="719781"/>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93673" y="139977"/>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23051" y="5958266"/>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4" name="Picture 3">
            <a:extLst>
              <a:ext uri="{FF2B5EF4-FFF2-40B4-BE49-F238E27FC236}">
                <a16:creationId xmlns:a16="http://schemas.microsoft.com/office/drawing/2014/main" id="{6327C560-4EE2-54E5-3654-0EC6CC415CFE}"/>
              </a:ext>
            </a:extLst>
          </p:cNvPr>
          <p:cNvPicPr>
            <a:picLocks noChangeAspect="1"/>
          </p:cNvPicPr>
          <p:nvPr/>
        </p:nvPicPr>
        <p:blipFill>
          <a:blip r:embed="rId6"/>
          <a:stretch>
            <a:fillRect/>
          </a:stretch>
        </p:blipFill>
        <p:spPr>
          <a:xfrm>
            <a:off x="9519171" y="47508"/>
            <a:ext cx="2672829" cy="1153166"/>
          </a:xfrm>
          <a:prstGeom prst="rect">
            <a:avLst/>
          </a:prstGeom>
        </p:spPr>
      </p:pic>
      <p:sp>
        <p:nvSpPr>
          <p:cNvPr id="8" name="Title 8">
            <a:extLst>
              <a:ext uri="{FF2B5EF4-FFF2-40B4-BE49-F238E27FC236}">
                <a16:creationId xmlns:a16="http://schemas.microsoft.com/office/drawing/2014/main" id="{D6C57694-7FB7-F0DB-1C5C-BA54A54AC45E}"/>
              </a:ext>
            </a:extLst>
          </p:cNvPr>
          <p:cNvSpPr>
            <a:spLocks noGrp="1"/>
          </p:cNvSpPr>
          <p:nvPr>
            <p:ph type="title"/>
          </p:nvPr>
        </p:nvSpPr>
        <p:spPr>
          <a:xfrm>
            <a:off x="2699134" y="297455"/>
            <a:ext cx="6510967" cy="1707558"/>
          </a:xfrm>
        </p:spPr>
        <p:txBody>
          <a:bodyPr>
            <a:noAutofit/>
          </a:bodyPr>
          <a:lstStyle/>
          <a:p>
            <a:pPr algn="ctr"/>
            <a:r>
              <a:rPr lang="en-GB" sz="8000" b="1">
                <a:solidFill>
                  <a:srgbClr val="00B0F0"/>
                </a:solidFill>
                <a:latin typeface="Dreaming Outloud Pro" panose="03050502040302030504" pitchFamily="66" charset="0"/>
                <a:cs typeface="Dreaming Outloud Pro" panose="03050502040302030504" pitchFamily="66" charset="0"/>
              </a:rPr>
              <a:t>The Future …</a:t>
            </a:r>
            <a:br>
              <a:rPr lang="en-GB" sz="8000" b="1">
                <a:solidFill>
                  <a:srgbClr val="00B0F0"/>
                </a:solidFill>
                <a:latin typeface="Dreaming Outloud Pro" panose="03050502040302030504" pitchFamily="66" charset="0"/>
                <a:cs typeface="Dreaming Outloud Pro" panose="03050502040302030504" pitchFamily="66" charset="0"/>
              </a:rPr>
            </a:br>
            <a:r>
              <a:rPr lang="en-GB" sz="7200" b="1">
                <a:solidFill>
                  <a:srgbClr val="FFFF00"/>
                </a:solidFill>
                <a:latin typeface="Dreaming Outloud Pro" panose="03050502040302030504" pitchFamily="66" charset="0"/>
                <a:cs typeface="Dreaming Outloud Pro" panose="03050502040302030504" pitchFamily="66" charset="0"/>
              </a:rPr>
              <a:t>is bright</a:t>
            </a:r>
          </a:p>
        </p:txBody>
      </p:sp>
      <p:pic>
        <p:nvPicPr>
          <p:cNvPr id="11" name="Content Placeholder 10">
            <a:extLst>
              <a:ext uri="{FF2B5EF4-FFF2-40B4-BE49-F238E27FC236}">
                <a16:creationId xmlns:a16="http://schemas.microsoft.com/office/drawing/2014/main" id="{272DA43C-AE6E-AE91-0192-D31C6477D9F7}"/>
              </a:ext>
            </a:extLst>
          </p:cNvPr>
          <p:cNvPicPr>
            <a:picLocks noGrp="1" noChangeAspect="1"/>
          </p:cNvPicPr>
          <p:nvPr>
            <p:ph idx="1"/>
          </p:nvPr>
        </p:nvPicPr>
        <p:blipFill>
          <a:blip r:embed="rId7"/>
          <a:stretch>
            <a:fillRect/>
          </a:stretch>
        </p:blipFill>
        <p:spPr>
          <a:xfrm>
            <a:off x="8291783" y="2086800"/>
            <a:ext cx="2965335" cy="3953253"/>
          </a:xfrm>
        </p:spPr>
      </p:pic>
      <p:sp>
        <p:nvSpPr>
          <p:cNvPr id="13" name="TextBox 12">
            <a:extLst>
              <a:ext uri="{FF2B5EF4-FFF2-40B4-BE49-F238E27FC236}">
                <a16:creationId xmlns:a16="http://schemas.microsoft.com/office/drawing/2014/main" id="{6EEDDDAD-533F-D645-5ED3-B2404D8FC49F}"/>
              </a:ext>
            </a:extLst>
          </p:cNvPr>
          <p:cNvSpPr txBox="1"/>
          <p:nvPr/>
        </p:nvSpPr>
        <p:spPr>
          <a:xfrm>
            <a:off x="10157552" y="1635682"/>
            <a:ext cx="1725976" cy="369331"/>
          </a:xfrm>
          <a:prstGeom prst="rect">
            <a:avLst/>
          </a:prstGeom>
          <a:noFill/>
        </p:spPr>
        <p:txBody>
          <a:bodyPr wrap="square">
            <a:spAutoFit/>
          </a:bodyPr>
          <a:lstStyle/>
          <a:p>
            <a:r>
              <a:rPr lang="en-US" sz="1800" b="0" u="sng">
                <a:latin typeface="Arial Black" panose="020B0A04020102020204" pitchFamily="34" charset="0"/>
              </a:rPr>
              <a:t>2023/2024</a:t>
            </a:r>
            <a:endParaRPr lang="en-GB"/>
          </a:p>
        </p:txBody>
      </p:sp>
      <p:pic>
        <p:nvPicPr>
          <p:cNvPr id="17" name="Picture 16">
            <a:extLst>
              <a:ext uri="{FF2B5EF4-FFF2-40B4-BE49-F238E27FC236}">
                <a16:creationId xmlns:a16="http://schemas.microsoft.com/office/drawing/2014/main" id="{9296BD05-BED7-129E-5F6F-A0A17B9B2A4D}"/>
              </a:ext>
            </a:extLst>
          </p:cNvPr>
          <p:cNvPicPr>
            <a:picLocks noChangeAspect="1"/>
          </p:cNvPicPr>
          <p:nvPr/>
        </p:nvPicPr>
        <p:blipFill>
          <a:blip r:embed="rId8"/>
          <a:stretch>
            <a:fillRect/>
          </a:stretch>
        </p:blipFill>
        <p:spPr>
          <a:xfrm>
            <a:off x="609477" y="2005013"/>
            <a:ext cx="2438525" cy="3734775"/>
          </a:xfrm>
          <a:prstGeom prst="rect">
            <a:avLst/>
          </a:prstGeom>
        </p:spPr>
      </p:pic>
      <p:sp>
        <p:nvSpPr>
          <p:cNvPr id="19" name="TextBox 18">
            <a:extLst>
              <a:ext uri="{FF2B5EF4-FFF2-40B4-BE49-F238E27FC236}">
                <a16:creationId xmlns:a16="http://schemas.microsoft.com/office/drawing/2014/main" id="{0C6165EF-5C6E-7C91-2DB2-0F1BC23E2BB3}"/>
              </a:ext>
            </a:extLst>
          </p:cNvPr>
          <p:cNvSpPr txBox="1"/>
          <p:nvPr/>
        </p:nvSpPr>
        <p:spPr>
          <a:xfrm>
            <a:off x="308472" y="1617823"/>
            <a:ext cx="4498431" cy="369332"/>
          </a:xfrm>
          <a:prstGeom prst="rect">
            <a:avLst/>
          </a:prstGeom>
          <a:noFill/>
        </p:spPr>
        <p:txBody>
          <a:bodyPr wrap="square">
            <a:spAutoFit/>
          </a:bodyPr>
          <a:lstStyle/>
          <a:p>
            <a:r>
              <a:rPr lang="en-US" sz="1800" b="0" u="sng">
                <a:latin typeface="Arial Black" panose="020B0A04020102020204" pitchFamily="34" charset="0"/>
              </a:rPr>
              <a:t>2021/2022</a:t>
            </a:r>
            <a:endParaRPr lang="en-GB"/>
          </a:p>
        </p:txBody>
      </p:sp>
      <p:sp>
        <p:nvSpPr>
          <p:cNvPr id="20" name="Arrow: Right 19">
            <a:extLst>
              <a:ext uri="{FF2B5EF4-FFF2-40B4-BE49-F238E27FC236}">
                <a16:creationId xmlns:a16="http://schemas.microsoft.com/office/drawing/2014/main" id="{39E2CAE4-B3F1-9CED-450D-165DF3C3C273}"/>
              </a:ext>
            </a:extLst>
          </p:cNvPr>
          <p:cNvSpPr/>
          <p:nvPr/>
        </p:nvSpPr>
        <p:spPr>
          <a:xfrm>
            <a:off x="3174572" y="2193685"/>
            <a:ext cx="4990641" cy="901708"/>
          </a:xfrm>
          <a:prstGeom prst="rightArrow">
            <a:avLst/>
          </a:prstGeom>
          <a:solidFill>
            <a:srgbClr val="00B0F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EA2DAF51-FA3D-690E-AD56-06CD616C3F2C}"/>
              </a:ext>
            </a:extLst>
          </p:cNvPr>
          <p:cNvPicPr>
            <a:picLocks noChangeAspect="1"/>
          </p:cNvPicPr>
          <p:nvPr/>
        </p:nvPicPr>
        <p:blipFill>
          <a:blip r:embed="rId9"/>
          <a:stretch>
            <a:fillRect/>
          </a:stretch>
        </p:blipFill>
        <p:spPr>
          <a:xfrm>
            <a:off x="3624550" y="3095393"/>
            <a:ext cx="3826156" cy="3029985"/>
          </a:xfrm>
          <a:prstGeom prst="rect">
            <a:avLst/>
          </a:prstGeom>
          <a:effectLst>
            <a:glow rad="127000">
              <a:srgbClr val="9913BD"/>
            </a:glow>
          </a:effectLst>
        </p:spPr>
      </p:pic>
      <p:sp>
        <p:nvSpPr>
          <p:cNvPr id="2" name="Rectangle 1">
            <a:extLst>
              <a:ext uri="{FF2B5EF4-FFF2-40B4-BE49-F238E27FC236}">
                <a16:creationId xmlns:a16="http://schemas.microsoft.com/office/drawing/2014/main" id="{79530547-BBB1-7C93-9197-C4FFBE84F8E2}"/>
              </a:ext>
            </a:extLst>
          </p:cNvPr>
          <p:cNvSpPr/>
          <p:nvPr/>
        </p:nvSpPr>
        <p:spPr>
          <a:xfrm>
            <a:off x="8741761" y="2804844"/>
            <a:ext cx="628270" cy="195209"/>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CA6E2E4-5558-9B67-49DD-1062904DB6B7}"/>
              </a:ext>
            </a:extLst>
          </p:cNvPr>
          <p:cNvSpPr/>
          <p:nvPr/>
        </p:nvSpPr>
        <p:spPr>
          <a:xfrm>
            <a:off x="8548099" y="3794358"/>
            <a:ext cx="821932" cy="195209"/>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97DBDD0-D06A-D717-7951-5D2A0A14FC56}"/>
              </a:ext>
            </a:extLst>
          </p:cNvPr>
          <p:cNvSpPr/>
          <p:nvPr/>
        </p:nvSpPr>
        <p:spPr>
          <a:xfrm>
            <a:off x="8548099" y="4714219"/>
            <a:ext cx="785742" cy="139306"/>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8C72513-80AA-9116-3E0D-7826AE9438FF}"/>
              </a:ext>
            </a:extLst>
          </p:cNvPr>
          <p:cNvSpPr/>
          <p:nvPr/>
        </p:nvSpPr>
        <p:spPr>
          <a:xfrm>
            <a:off x="8615191" y="5599416"/>
            <a:ext cx="718650" cy="139306"/>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90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FF696-61E2-D74D-BFD3-24A254A7C0FD}"/>
              </a:ext>
            </a:extLst>
          </p:cNvPr>
          <p:cNvSpPr>
            <a:spLocks noGrp="1"/>
          </p:cNvSpPr>
          <p:nvPr>
            <p:ph idx="1"/>
          </p:nvPr>
        </p:nvSpPr>
        <p:spPr>
          <a:xfrm>
            <a:off x="193673" y="1794839"/>
            <a:ext cx="11737594" cy="2922244"/>
          </a:xfrm>
          <a:ln w="76200">
            <a:solidFill>
              <a:srgbClr val="E4A4F6"/>
            </a:solidFill>
          </a:ln>
        </p:spPr>
        <p:txBody>
          <a:bodyPr>
            <a:normAutofit fontScale="92500" lnSpcReduction="10000"/>
          </a:bodyPr>
          <a:lstStyle/>
          <a:p>
            <a:pPr marL="0" indent="0">
              <a:lnSpc>
                <a:spcPct val="107000"/>
              </a:lnSpc>
              <a:spcAft>
                <a:spcPts val="800"/>
              </a:spcAft>
              <a:buNone/>
            </a:pPr>
            <a:r>
              <a:rPr lang="en-GB" sz="4800" b="1" kern="0">
                <a:solidFill>
                  <a:srgbClr val="00B0F0"/>
                </a:solidFill>
                <a:effectLst/>
                <a:latin typeface="Dreaming Outloud Pro" panose="03050502040302030504" pitchFamily="66" charset="0"/>
                <a:ea typeface="Times New Roman" panose="02020603050405020304" pitchFamily="18" charset="0"/>
                <a:cs typeface="Dreaming Outloud Pro" panose="03050502040302030504" pitchFamily="66" charset="0"/>
              </a:rPr>
              <a:t>“I really like where I stay. I like it because it is close to the beach and the shops.</a:t>
            </a:r>
            <a:r>
              <a:rPr lang="en-GB" sz="4800" b="1" kern="100">
                <a:solidFill>
                  <a:srgbClr val="00B0F0"/>
                </a:solidFill>
                <a:latin typeface="Dreaming Outloud Pro" panose="03050502040302030504" pitchFamily="66" charset="0"/>
                <a:ea typeface="Times New Roman" panose="02020603050405020304" pitchFamily="18" charset="0"/>
                <a:cs typeface="Dreaming Outloud Pro" panose="03050502040302030504" pitchFamily="66" charset="0"/>
              </a:rPr>
              <a:t> </a:t>
            </a:r>
            <a:r>
              <a:rPr lang="en-GB" sz="4800" b="1" kern="0">
                <a:solidFill>
                  <a:srgbClr val="00B0F0"/>
                </a:solidFill>
                <a:effectLst/>
                <a:latin typeface="Dreaming Outloud Pro" panose="03050502040302030504" pitchFamily="66" charset="0"/>
                <a:ea typeface="Times New Roman" panose="02020603050405020304" pitchFamily="18" charset="0"/>
                <a:cs typeface="Dreaming Outloud Pro" panose="03050502040302030504" pitchFamily="66" charset="0"/>
              </a:rPr>
              <a:t>I get on well with my foster carer because there is someone to play with”. </a:t>
            </a:r>
            <a:endParaRPr lang="en-GB" sz="4800" b="1" kern="100">
              <a:solidFill>
                <a:srgbClr val="00B0F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marL="2743200" lvl="6" indent="0">
              <a:buNone/>
            </a:pPr>
            <a:endParaRPr lang="en-GB"/>
          </a:p>
        </p:txBody>
      </p:sp>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8" y="5998242"/>
            <a:ext cx="2318485" cy="719781"/>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93673" y="139977"/>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9467905" y="5998242"/>
            <a:ext cx="2612268" cy="78487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4" name="Picture 3">
            <a:extLst>
              <a:ext uri="{FF2B5EF4-FFF2-40B4-BE49-F238E27FC236}">
                <a16:creationId xmlns:a16="http://schemas.microsoft.com/office/drawing/2014/main" id="{6327C560-4EE2-54E5-3654-0EC6CC415CFE}"/>
              </a:ext>
            </a:extLst>
          </p:cNvPr>
          <p:cNvPicPr>
            <a:picLocks noChangeAspect="1"/>
          </p:cNvPicPr>
          <p:nvPr/>
        </p:nvPicPr>
        <p:blipFill>
          <a:blip r:embed="rId6"/>
          <a:stretch>
            <a:fillRect/>
          </a:stretch>
        </p:blipFill>
        <p:spPr>
          <a:xfrm>
            <a:off x="9519171" y="0"/>
            <a:ext cx="2672829" cy="1153166"/>
          </a:xfrm>
          <a:prstGeom prst="rect">
            <a:avLst/>
          </a:prstGeom>
        </p:spPr>
      </p:pic>
      <p:sp>
        <p:nvSpPr>
          <p:cNvPr id="8" name="Title 8">
            <a:extLst>
              <a:ext uri="{FF2B5EF4-FFF2-40B4-BE49-F238E27FC236}">
                <a16:creationId xmlns:a16="http://schemas.microsoft.com/office/drawing/2014/main" id="{D6C57694-7FB7-F0DB-1C5C-BA54A54AC45E}"/>
              </a:ext>
            </a:extLst>
          </p:cNvPr>
          <p:cNvSpPr>
            <a:spLocks noGrp="1"/>
          </p:cNvSpPr>
          <p:nvPr>
            <p:ph type="title"/>
          </p:nvPr>
        </p:nvSpPr>
        <p:spPr>
          <a:xfrm>
            <a:off x="2576111" y="396607"/>
            <a:ext cx="7039778" cy="1398232"/>
          </a:xfrm>
        </p:spPr>
        <p:txBody>
          <a:bodyPr>
            <a:noAutofit/>
          </a:bodyPr>
          <a:lstStyle/>
          <a:p>
            <a:pPr algn="ctr"/>
            <a:r>
              <a:rPr lang="en-GB" sz="5400" b="1">
                <a:solidFill>
                  <a:srgbClr val="E4A4F6"/>
                </a:solidFill>
                <a:latin typeface="Dreaming Outloud Pro" panose="03050502040302030504" pitchFamily="66" charset="0"/>
                <a:cs typeface="Dreaming Outloud Pro" panose="03050502040302030504" pitchFamily="66" charset="0"/>
              </a:rPr>
              <a:t>Words from a Young Person…</a:t>
            </a:r>
          </a:p>
        </p:txBody>
      </p:sp>
      <p:pic>
        <p:nvPicPr>
          <p:cNvPr id="1028" name="Picture 4" descr="Beach Fun Vector Stock Illustrations – 110,359 Beach Fun ...">
            <a:extLst>
              <a:ext uri="{FF2B5EF4-FFF2-40B4-BE49-F238E27FC236}">
                <a16:creationId xmlns:a16="http://schemas.microsoft.com/office/drawing/2014/main" id="{FDDA3D4E-A256-E3B0-B140-B2A204208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3948" y="4335777"/>
            <a:ext cx="2950119" cy="1700074"/>
          </a:xfrm>
          <a:prstGeom prst="rect">
            <a:avLst/>
          </a:prstGeom>
          <a:noFill/>
          <a:effectLst>
            <a:glow rad="127000">
              <a:srgbClr val="00B0F0"/>
            </a:glow>
          </a:effectLst>
          <a:extLst>
            <a:ext uri="{909E8E84-426E-40DD-AFC4-6F175D3DCCD1}">
              <a14:hiddenFill xmlns:a14="http://schemas.microsoft.com/office/drawing/2010/main">
                <a:solidFill>
                  <a:srgbClr val="FFFFFF"/>
                </a:solidFill>
              </a14:hiddenFill>
            </a:ext>
          </a:extLst>
        </p:spPr>
      </p:pic>
      <p:pic>
        <p:nvPicPr>
          <p:cNvPr id="1030" name="Picture 6" descr="How to Draw a Shop - Really Easy Drawing Tutorial">
            <a:extLst>
              <a:ext uri="{FF2B5EF4-FFF2-40B4-BE49-F238E27FC236}">
                <a16:creationId xmlns:a16="http://schemas.microsoft.com/office/drawing/2014/main" id="{54F419CE-95AB-0810-70C9-5AE6B9F21A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830" y="4092056"/>
            <a:ext cx="2491389" cy="1679858"/>
          </a:xfrm>
          <a:prstGeom prst="rect">
            <a:avLst/>
          </a:prstGeom>
          <a:noFill/>
          <a:effectLst>
            <a:glow rad="127000">
              <a:srgbClr val="00B0F0"/>
            </a:glow>
          </a:effectLst>
          <a:extLst>
            <a:ext uri="{909E8E84-426E-40DD-AFC4-6F175D3DCCD1}">
              <a14:hiddenFill xmlns:a14="http://schemas.microsoft.com/office/drawing/2010/main">
                <a:solidFill>
                  <a:srgbClr val="FFFFFF"/>
                </a:solidFill>
              </a14:hiddenFill>
            </a:ext>
          </a:extLst>
        </p:spPr>
      </p:pic>
      <p:pic>
        <p:nvPicPr>
          <p:cNvPr id="2" name="Picture 4" descr="391,000+ Smiling Kids Stock Illustrations, Royalty-Free ...">
            <a:extLst>
              <a:ext uri="{FF2B5EF4-FFF2-40B4-BE49-F238E27FC236}">
                <a16:creationId xmlns:a16="http://schemas.microsoft.com/office/drawing/2014/main" id="{7D149B8C-2312-0D62-0457-24A62AD74F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7774" y="903027"/>
            <a:ext cx="1541234" cy="84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3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0BBB7-947A-25C4-C5F8-C0F5A9597A5E}"/>
              </a:ext>
            </a:extLst>
          </p:cNvPr>
          <p:cNvSpPr>
            <a:spLocks noGrp="1"/>
          </p:cNvSpPr>
          <p:nvPr>
            <p:ph type="title"/>
          </p:nvPr>
        </p:nvSpPr>
        <p:spPr>
          <a:xfrm>
            <a:off x="1127208" y="857251"/>
            <a:ext cx="4747280" cy="1504204"/>
          </a:xfrm>
        </p:spPr>
        <p:txBody>
          <a:bodyPr vert="horz" lIns="91440" tIns="45720" rIns="91440" bIns="45720" rtlCol="0" anchor="b">
            <a:normAutofit/>
          </a:bodyPr>
          <a:lstStyle/>
          <a:p>
            <a:r>
              <a:rPr lang="en-US" sz="4800" b="1" kern="1200">
                <a:solidFill>
                  <a:srgbClr val="FFFFFF"/>
                </a:solidFill>
                <a:latin typeface="Dreaming Outloud Pro" panose="03050502040302030504" pitchFamily="66" charset="0"/>
                <a:cs typeface="Dreaming Outloud Pro" panose="03050502040302030504" pitchFamily="66" charset="0"/>
              </a:rPr>
              <a:t>THANK YOU</a:t>
            </a:r>
          </a:p>
        </p:txBody>
      </p:sp>
      <p:sp>
        <p:nvSpPr>
          <p:cNvPr id="20" name="Rectangle 1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8FF696-61E2-D74D-BFD3-24A254A7C0FD}"/>
              </a:ext>
            </a:extLst>
          </p:cNvPr>
          <p:cNvSpPr>
            <a:spLocks noGrp="1"/>
          </p:cNvSpPr>
          <p:nvPr>
            <p:ph idx="1"/>
          </p:nvPr>
        </p:nvSpPr>
        <p:spPr>
          <a:xfrm>
            <a:off x="480860" y="2939439"/>
            <a:ext cx="6195362" cy="3061309"/>
          </a:xfrm>
        </p:spPr>
        <p:txBody>
          <a:bodyPr vert="horz" lIns="91440" tIns="45720" rIns="91440" bIns="45720" rtlCol="0" anchor="t">
            <a:noAutofit/>
          </a:bodyPr>
          <a:lstStyle/>
          <a:p>
            <a:pPr marL="0" lvl="6" indent="0">
              <a:spcBef>
                <a:spcPts val="1000"/>
              </a:spcBef>
              <a:buNone/>
            </a:pPr>
            <a:r>
              <a:rPr lang="en-US" sz="6600" b="1" kern="1200">
                <a:solidFill>
                  <a:srgbClr val="FFFFFF"/>
                </a:solidFill>
                <a:latin typeface="Dreaming Outloud Pro" panose="03050502040302030504" pitchFamily="66" charset="0"/>
                <a:cs typeface="Dreaming Outloud Pro" panose="03050502040302030504" pitchFamily="66" charset="0"/>
              </a:rPr>
              <a:t>Any Questions? </a:t>
            </a:r>
          </a:p>
        </p:txBody>
      </p:sp>
      <p:sp>
        <p:nvSpPr>
          <p:cNvPr id="22" name="Oval 2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872580-6304-7719-3098-AD2630C6E950}"/>
              </a:ext>
            </a:extLst>
          </p:cNvPr>
          <p:cNvPicPr>
            <a:picLocks noChangeAspect="1"/>
          </p:cNvPicPr>
          <p:nvPr/>
        </p:nvPicPr>
        <p:blipFill>
          <a:blip r:embed="rId3"/>
          <a:stretch>
            <a:fillRect/>
          </a:stretch>
        </p:blipFill>
        <p:spPr>
          <a:xfrm>
            <a:off x="6920559" y="2599954"/>
            <a:ext cx="3737164" cy="1672379"/>
          </a:xfrm>
          <a:prstGeom prst="rect">
            <a:avLst/>
          </a:prstGeom>
        </p:spPr>
      </p:pic>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38" y="6113760"/>
            <a:ext cx="2126783" cy="638519"/>
          </a:xfrm>
          <a:prstGeom prst="rect">
            <a:avLst/>
          </a:prstGeom>
        </p:spPr>
      </p:pic>
      <p:sp>
        <p:nvSpPr>
          <p:cNvPr id="7" name="Freeform 3">
            <a:extLst>
              <a:ext uri="{FF2B5EF4-FFF2-40B4-BE49-F238E27FC236}">
                <a16:creationId xmlns:a16="http://schemas.microsoft.com/office/drawing/2014/main" id="{1D4AF9CB-E58F-3B22-2BDE-7A81D51184F2}"/>
              </a:ext>
            </a:extLst>
          </p:cNvPr>
          <p:cNvSpPr/>
          <p:nvPr/>
        </p:nvSpPr>
        <p:spPr>
          <a:xfrm>
            <a:off x="9928361" y="6008040"/>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9" name="Picture 8" descr="A close up of a sign&#10;&#10;Description automatically generated">
            <a:extLst>
              <a:ext uri="{FF2B5EF4-FFF2-40B4-BE49-F238E27FC236}">
                <a16:creationId xmlns:a16="http://schemas.microsoft.com/office/drawing/2014/main" id="{BD4C25D6-F0F2-6D5E-D5C7-57C6833FB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860" y="210342"/>
            <a:ext cx="3138055" cy="839585"/>
          </a:xfrm>
          <a:prstGeom prst="rect">
            <a:avLst/>
          </a:prstGeom>
        </p:spPr>
      </p:pic>
    </p:spTree>
    <p:extLst>
      <p:ext uri="{BB962C8B-B14F-4D97-AF65-F5344CB8AC3E}">
        <p14:creationId xmlns:p14="http://schemas.microsoft.com/office/powerpoint/2010/main" val="61742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27D1C9-B1C8-15F3-9763-FABDDDC27C5C}"/>
              </a:ext>
            </a:extLst>
          </p:cNvPr>
          <p:cNvSpPr>
            <a:spLocks noGrp="1"/>
          </p:cNvSpPr>
          <p:nvPr>
            <p:ph type="title"/>
          </p:nvPr>
        </p:nvSpPr>
        <p:spPr>
          <a:xfrm>
            <a:off x="838200" y="914066"/>
            <a:ext cx="10515600" cy="776622"/>
          </a:xfrm>
        </p:spPr>
        <p:txBody>
          <a:bodyPr>
            <a:noAutofit/>
          </a:bodyPr>
          <a:lstStyle/>
          <a:p>
            <a:r>
              <a:rPr lang="en-GB" sz="6000" b="1">
                <a:solidFill>
                  <a:schemeClr val="accent5">
                    <a:lumMod val="75000"/>
                  </a:schemeClr>
                </a:solidFill>
                <a:latin typeface="Dreaming Outloud Pro" panose="03050502040302030504" pitchFamily="66" charset="0"/>
                <a:cs typeface="Dreaming Outloud Pro" panose="03050502040302030504" pitchFamily="66" charset="0"/>
              </a:rPr>
              <a:t>In the Beginning… </a:t>
            </a:r>
          </a:p>
        </p:txBody>
      </p:sp>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9" y="6137759"/>
            <a:ext cx="2126783" cy="638519"/>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65681" y="194284"/>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61748" y="6008040"/>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8" name="Picture 7">
            <a:extLst>
              <a:ext uri="{FF2B5EF4-FFF2-40B4-BE49-F238E27FC236}">
                <a16:creationId xmlns:a16="http://schemas.microsoft.com/office/drawing/2014/main" id="{8179034F-8D0C-2710-7D32-FFEEFEB47EC8}"/>
              </a:ext>
            </a:extLst>
          </p:cNvPr>
          <p:cNvPicPr>
            <a:picLocks noChangeAspect="1"/>
          </p:cNvPicPr>
          <p:nvPr/>
        </p:nvPicPr>
        <p:blipFill>
          <a:blip r:embed="rId6"/>
          <a:stretch>
            <a:fillRect/>
          </a:stretch>
        </p:blipFill>
        <p:spPr>
          <a:xfrm>
            <a:off x="9441625" y="73144"/>
            <a:ext cx="2672829" cy="1153166"/>
          </a:xfrm>
          <a:prstGeom prst="rect">
            <a:avLst/>
          </a:prstGeom>
        </p:spPr>
      </p:pic>
      <p:pic>
        <p:nvPicPr>
          <p:cNvPr id="3" name="Picture 2">
            <a:extLst>
              <a:ext uri="{FF2B5EF4-FFF2-40B4-BE49-F238E27FC236}">
                <a16:creationId xmlns:a16="http://schemas.microsoft.com/office/drawing/2014/main" id="{20E80847-BB26-E0E1-CD68-30C52B395972}"/>
              </a:ext>
            </a:extLst>
          </p:cNvPr>
          <p:cNvPicPr>
            <a:picLocks noChangeAspect="1"/>
          </p:cNvPicPr>
          <p:nvPr/>
        </p:nvPicPr>
        <p:blipFill>
          <a:blip r:embed="rId7"/>
          <a:stretch>
            <a:fillRect/>
          </a:stretch>
        </p:blipFill>
        <p:spPr>
          <a:xfrm>
            <a:off x="7792752" y="1288309"/>
            <a:ext cx="4235668" cy="1930499"/>
          </a:xfrm>
          <a:prstGeom prst="rect">
            <a:avLst/>
          </a:prstGeom>
          <a:effectLst>
            <a:softEdge rad="254000"/>
          </a:effectLst>
        </p:spPr>
      </p:pic>
      <p:pic>
        <p:nvPicPr>
          <p:cNvPr id="13" name="Picture 12">
            <a:extLst>
              <a:ext uri="{FF2B5EF4-FFF2-40B4-BE49-F238E27FC236}">
                <a16:creationId xmlns:a16="http://schemas.microsoft.com/office/drawing/2014/main" id="{504CD212-BFAD-1092-B692-66C56A754E05}"/>
              </a:ext>
            </a:extLst>
          </p:cNvPr>
          <p:cNvPicPr>
            <a:picLocks noChangeAspect="1"/>
          </p:cNvPicPr>
          <p:nvPr/>
        </p:nvPicPr>
        <p:blipFill>
          <a:blip r:embed="rId8"/>
          <a:stretch>
            <a:fillRect/>
          </a:stretch>
        </p:blipFill>
        <p:spPr>
          <a:xfrm>
            <a:off x="8084867" y="3715946"/>
            <a:ext cx="3943553" cy="2368672"/>
          </a:xfrm>
          <a:prstGeom prst="rect">
            <a:avLst/>
          </a:prstGeom>
          <a:effectLst>
            <a:softEdge rad="190500"/>
          </a:effectLst>
        </p:spPr>
      </p:pic>
      <p:pic>
        <p:nvPicPr>
          <p:cNvPr id="15" name="Picture 14">
            <a:extLst>
              <a:ext uri="{FF2B5EF4-FFF2-40B4-BE49-F238E27FC236}">
                <a16:creationId xmlns:a16="http://schemas.microsoft.com/office/drawing/2014/main" id="{C235CC42-6923-D21A-B91F-808B7FC613A5}"/>
              </a:ext>
            </a:extLst>
          </p:cNvPr>
          <p:cNvPicPr>
            <a:picLocks noChangeAspect="1"/>
          </p:cNvPicPr>
          <p:nvPr/>
        </p:nvPicPr>
        <p:blipFill>
          <a:blip r:embed="rId9"/>
          <a:stretch>
            <a:fillRect/>
          </a:stretch>
        </p:blipFill>
        <p:spPr>
          <a:xfrm>
            <a:off x="8119381" y="2763255"/>
            <a:ext cx="4121362" cy="1035103"/>
          </a:xfrm>
          <a:prstGeom prst="rect">
            <a:avLst/>
          </a:prstGeom>
        </p:spPr>
      </p:pic>
      <p:pic>
        <p:nvPicPr>
          <p:cNvPr id="22" name="Content Placeholder 21">
            <a:extLst>
              <a:ext uri="{FF2B5EF4-FFF2-40B4-BE49-F238E27FC236}">
                <a16:creationId xmlns:a16="http://schemas.microsoft.com/office/drawing/2014/main" id="{0336FC66-D8A9-C97B-6638-D02F732C96F9}"/>
              </a:ext>
            </a:extLst>
          </p:cNvPr>
          <p:cNvPicPr>
            <a:picLocks noGrp="1" noChangeAspect="1"/>
          </p:cNvPicPr>
          <p:nvPr>
            <p:ph idx="1"/>
          </p:nvPr>
        </p:nvPicPr>
        <p:blipFill>
          <a:blip r:embed="rId10"/>
          <a:stretch>
            <a:fillRect/>
          </a:stretch>
        </p:blipFill>
        <p:spPr>
          <a:xfrm>
            <a:off x="429299" y="2531610"/>
            <a:ext cx="2461647" cy="2368672"/>
          </a:xfrm>
          <a:effectLst>
            <a:glow rad="127000">
              <a:schemeClr val="accent4">
                <a:lumMod val="40000"/>
                <a:lumOff val="60000"/>
              </a:schemeClr>
            </a:glow>
          </a:effectLst>
        </p:spPr>
      </p:pic>
      <p:pic>
        <p:nvPicPr>
          <p:cNvPr id="26" name="Picture 25">
            <a:extLst>
              <a:ext uri="{FF2B5EF4-FFF2-40B4-BE49-F238E27FC236}">
                <a16:creationId xmlns:a16="http://schemas.microsoft.com/office/drawing/2014/main" id="{737823E7-0765-F5B9-AE3B-AB6198C83B33}"/>
              </a:ext>
            </a:extLst>
          </p:cNvPr>
          <p:cNvPicPr>
            <a:picLocks noChangeAspect="1"/>
          </p:cNvPicPr>
          <p:nvPr/>
        </p:nvPicPr>
        <p:blipFill>
          <a:blip r:embed="rId11"/>
          <a:stretch>
            <a:fillRect/>
          </a:stretch>
        </p:blipFill>
        <p:spPr>
          <a:xfrm>
            <a:off x="3765811" y="1965053"/>
            <a:ext cx="2912788" cy="1171996"/>
          </a:xfrm>
          <a:prstGeom prst="rect">
            <a:avLst/>
          </a:prstGeom>
          <a:effectLst>
            <a:glow rad="127000">
              <a:schemeClr val="accent4">
                <a:lumMod val="40000"/>
                <a:lumOff val="60000"/>
              </a:schemeClr>
            </a:glow>
          </a:effectLst>
        </p:spPr>
      </p:pic>
      <p:pic>
        <p:nvPicPr>
          <p:cNvPr id="28" name="Picture 27">
            <a:extLst>
              <a:ext uri="{FF2B5EF4-FFF2-40B4-BE49-F238E27FC236}">
                <a16:creationId xmlns:a16="http://schemas.microsoft.com/office/drawing/2014/main" id="{BDBE9E2C-850A-2BD4-50DD-9C4FCC75A061}"/>
              </a:ext>
            </a:extLst>
          </p:cNvPr>
          <p:cNvPicPr>
            <a:picLocks noChangeAspect="1"/>
          </p:cNvPicPr>
          <p:nvPr/>
        </p:nvPicPr>
        <p:blipFill>
          <a:blip r:embed="rId12"/>
          <a:stretch>
            <a:fillRect/>
          </a:stretch>
        </p:blipFill>
        <p:spPr>
          <a:xfrm>
            <a:off x="3788174" y="3771220"/>
            <a:ext cx="1671217" cy="2483994"/>
          </a:xfrm>
          <a:prstGeom prst="rect">
            <a:avLst/>
          </a:prstGeom>
          <a:effectLst>
            <a:glow rad="127000">
              <a:schemeClr val="accent4">
                <a:lumMod val="40000"/>
                <a:lumOff val="60000"/>
              </a:schemeClr>
            </a:glow>
          </a:effectLst>
        </p:spPr>
      </p:pic>
    </p:spTree>
    <p:extLst>
      <p:ext uri="{BB962C8B-B14F-4D97-AF65-F5344CB8AC3E}">
        <p14:creationId xmlns:p14="http://schemas.microsoft.com/office/powerpoint/2010/main" val="18004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27D1C9-B1C8-15F3-9763-FABDDDC27C5C}"/>
              </a:ext>
            </a:extLst>
          </p:cNvPr>
          <p:cNvSpPr>
            <a:spLocks noGrp="1"/>
          </p:cNvSpPr>
          <p:nvPr>
            <p:ph type="title"/>
          </p:nvPr>
        </p:nvSpPr>
        <p:spPr>
          <a:xfrm>
            <a:off x="1586429" y="1226310"/>
            <a:ext cx="9668219" cy="1197402"/>
          </a:xfrm>
        </p:spPr>
        <p:txBody>
          <a:bodyPr>
            <a:noAutofit/>
          </a:bodyPr>
          <a:lstStyle/>
          <a:p>
            <a:r>
              <a:rPr lang="en-GB" sz="7200" b="1">
                <a:solidFill>
                  <a:srgbClr val="00B0F0"/>
                </a:solidFill>
                <a:latin typeface="Dreaming Outloud Pro" panose="03050502040302030504" pitchFamily="66" charset="0"/>
                <a:cs typeface="Dreaming Outloud Pro" panose="03050502040302030504" pitchFamily="66" charset="0"/>
              </a:rPr>
              <a:t>Words from a Parent...</a:t>
            </a:r>
          </a:p>
        </p:txBody>
      </p:sp>
      <p:sp>
        <p:nvSpPr>
          <p:cNvPr id="10" name="Content Placeholder 9">
            <a:extLst>
              <a:ext uri="{FF2B5EF4-FFF2-40B4-BE49-F238E27FC236}">
                <a16:creationId xmlns:a16="http://schemas.microsoft.com/office/drawing/2014/main" id="{328CC2CE-A588-FD89-D10D-9E9243AEEF5A}"/>
              </a:ext>
            </a:extLst>
          </p:cNvPr>
          <p:cNvSpPr>
            <a:spLocks noGrp="1"/>
          </p:cNvSpPr>
          <p:nvPr>
            <p:ph idx="1"/>
          </p:nvPr>
        </p:nvSpPr>
        <p:spPr>
          <a:xfrm>
            <a:off x="683046" y="2577946"/>
            <a:ext cx="10571602" cy="3117849"/>
          </a:xfrm>
          <a:ln w="76200">
            <a:solidFill>
              <a:srgbClr val="0070C0"/>
            </a:solidFill>
          </a:ln>
        </p:spPr>
        <p:txBody>
          <a:bodyPr>
            <a:normAutofit/>
          </a:bodyPr>
          <a:lstStyle/>
          <a:p>
            <a:pPr marL="0" indent="0">
              <a:lnSpc>
                <a:spcPct val="107000"/>
              </a:lnSpc>
              <a:spcAft>
                <a:spcPts val="800"/>
              </a:spcAft>
              <a:buNone/>
            </a:pPr>
            <a:r>
              <a:rPr lang="en-GB" sz="4000" ker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r>
              <a:rPr lang="en-GB" sz="4000" ker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The carers are very professional, they are warm and inviting to our child, keep our child safe and they provide all the good things that you want from a placement”.</a:t>
            </a:r>
            <a:endParaRPr lang="en-GB" sz="4000" kern="10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4000" kern="10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GB"/>
          </a:p>
        </p:txBody>
      </p:sp>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9" y="6137759"/>
            <a:ext cx="2126783" cy="638519"/>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65681" y="194284"/>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61748" y="6008040"/>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8" name="Picture 7">
            <a:extLst>
              <a:ext uri="{FF2B5EF4-FFF2-40B4-BE49-F238E27FC236}">
                <a16:creationId xmlns:a16="http://schemas.microsoft.com/office/drawing/2014/main" id="{8179034F-8D0C-2710-7D32-FFEEFEB47EC8}"/>
              </a:ext>
            </a:extLst>
          </p:cNvPr>
          <p:cNvPicPr>
            <a:picLocks noChangeAspect="1"/>
          </p:cNvPicPr>
          <p:nvPr/>
        </p:nvPicPr>
        <p:blipFill>
          <a:blip r:embed="rId6"/>
          <a:stretch>
            <a:fillRect/>
          </a:stretch>
        </p:blipFill>
        <p:spPr>
          <a:xfrm>
            <a:off x="9441625" y="73144"/>
            <a:ext cx="2672829" cy="1153166"/>
          </a:xfrm>
          <a:prstGeom prst="rect">
            <a:avLst/>
          </a:prstGeom>
        </p:spPr>
      </p:pic>
    </p:spTree>
    <p:extLst>
      <p:ext uri="{BB962C8B-B14F-4D97-AF65-F5344CB8AC3E}">
        <p14:creationId xmlns:p14="http://schemas.microsoft.com/office/powerpoint/2010/main" val="270499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C984-AC61-639B-5AA8-E8B34CE5F075}"/>
              </a:ext>
            </a:extLst>
          </p:cNvPr>
          <p:cNvSpPr>
            <a:spLocks noGrp="1"/>
          </p:cNvSpPr>
          <p:nvPr>
            <p:ph type="title"/>
          </p:nvPr>
        </p:nvSpPr>
        <p:spPr>
          <a:xfrm>
            <a:off x="838200" y="914065"/>
            <a:ext cx="5661752" cy="2514935"/>
          </a:xfrm>
        </p:spPr>
        <p:txBody>
          <a:bodyPr>
            <a:normAutofit/>
          </a:bodyPr>
          <a:lstStyle/>
          <a:p>
            <a:r>
              <a:rPr lang="en-GB" sz="6600" b="1">
                <a:solidFill>
                  <a:srgbClr val="00B0F0"/>
                </a:solidFill>
                <a:latin typeface="Dreaming Outloud Pro" panose="03050502040302030504" pitchFamily="66" charset="0"/>
                <a:cs typeface="Dreaming Outloud Pro" panose="03050502040302030504" pitchFamily="66" charset="0"/>
              </a:rPr>
              <a:t>The </a:t>
            </a:r>
            <a:r>
              <a:rPr lang="en-GB" sz="7200" b="1">
                <a:solidFill>
                  <a:srgbClr val="00B0F0"/>
                </a:solidFill>
                <a:latin typeface="Dreaming Outloud Pro" panose="03050502040302030504" pitchFamily="66" charset="0"/>
                <a:cs typeface="Dreaming Outloud Pro" panose="03050502040302030504" pitchFamily="66" charset="0"/>
              </a:rPr>
              <a:t>Short</a:t>
            </a:r>
            <a:r>
              <a:rPr lang="en-GB" sz="6600" b="1">
                <a:solidFill>
                  <a:srgbClr val="00B0F0"/>
                </a:solidFill>
                <a:latin typeface="Dreaming Outloud Pro" panose="03050502040302030504" pitchFamily="66" charset="0"/>
                <a:cs typeface="Dreaming Outloud Pro" panose="03050502040302030504" pitchFamily="66" charset="0"/>
              </a:rPr>
              <a:t> Breaks Team..</a:t>
            </a:r>
          </a:p>
        </p:txBody>
      </p:sp>
      <p:pic>
        <p:nvPicPr>
          <p:cNvPr id="4" name="Picture 3">
            <a:extLst>
              <a:ext uri="{FF2B5EF4-FFF2-40B4-BE49-F238E27FC236}">
                <a16:creationId xmlns:a16="http://schemas.microsoft.com/office/drawing/2014/main" id="{4519C0FE-0906-537D-8CC6-CF5C5C35BDEB}"/>
              </a:ext>
            </a:extLst>
          </p:cNvPr>
          <p:cNvPicPr>
            <a:picLocks noChangeAspect="1"/>
          </p:cNvPicPr>
          <p:nvPr/>
        </p:nvPicPr>
        <p:blipFill>
          <a:blip r:embed="rId3"/>
          <a:stretch>
            <a:fillRect/>
          </a:stretch>
        </p:blipFill>
        <p:spPr>
          <a:xfrm>
            <a:off x="9519171" y="101220"/>
            <a:ext cx="2672829" cy="1153166"/>
          </a:xfrm>
          <a:prstGeom prst="rect">
            <a:avLst/>
          </a:prstGeom>
        </p:spPr>
      </p:pic>
      <p:sp>
        <p:nvSpPr>
          <p:cNvPr id="5" name="Freeform 6">
            <a:extLst>
              <a:ext uri="{FF2B5EF4-FFF2-40B4-BE49-F238E27FC236}">
                <a16:creationId xmlns:a16="http://schemas.microsoft.com/office/drawing/2014/main" id="{95206033-8E5C-F723-89A2-6925506E9D88}"/>
              </a:ext>
            </a:extLst>
          </p:cNvPr>
          <p:cNvSpPr/>
          <p:nvPr/>
        </p:nvSpPr>
        <p:spPr>
          <a:xfrm>
            <a:off x="110752" y="101220"/>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6" name="Freeform 3">
            <a:extLst>
              <a:ext uri="{FF2B5EF4-FFF2-40B4-BE49-F238E27FC236}">
                <a16:creationId xmlns:a16="http://schemas.microsoft.com/office/drawing/2014/main" id="{0D373030-0739-0629-BA2C-3F5A91006441}"/>
              </a:ext>
            </a:extLst>
          </p:cNvPr>
          <p:cNvSpPr/>
          <p:nvPr/>
        </p:nvSpPr>
        <p:spPr>
          <a:xfrm>
            <a:off x="9973613" y="5943934"/>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7" name="Picture 6" descr="A purple and blue circle with words&#10;&#10;Description automatically generated">
            <a:extLst>
              <a:ext uri="{FF2B5EF4-FFF2-40B4-BE49-F238E27FC236}">
                <a16:creationId xmlns:a16="http://schemas.microsoft.com/office/drawing/2014/main" id="{8EF55041-44A8-3A88-B4DE-75DA1553F9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81" y="6113760"/>
            <a:ext cx="2126783" cy="638519"/>
          </a:xfrm>
          <a:prstGeom prst="rect">
            <a:avLst/>
          </a:prstGeom>
        </p:spPr>
      </p:pic>
      <p:pic>
        <p:nvPicPr>
          <p:cNvPr id="11" name="Content Placeholder 10" descr="A group of women wearing matching outfits&#10;&#10;Description automatically generated">
            <a:extLst>
              <a:ext uri="{FF2B5EF4-FFF2-40B4-BE49-F238E27FC236}">
                <a16:creationId xmlns:a16="http://schemas.microsoft.com/office/drawing/2014/main" id="{61A357E6-8EEC-45B6-0A43-E633BDD1D714}"/>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925294" y="1423491"/>
            <a:ext cx="6110261" cy="4351338"/>
          </a:xfrm>
          <a:effectLst>
            <a:glow rad="127000">
              <a:srgbClr val="00B0F0"/>
            </a:glow>
          </a:effectLst>
        </p:spPr>
      </p:pic>
      <p:pic>
        <p:nvPicPr>
          <p:cNvPr id="23" name="Picture 22">
            <a:extLst>
              <a:ext uri="{FF2B5EF4-FFF2-40B4-BE49-F238E27FC236}">
                <a16:creationId xmlns:a16="http://schemas.microsoft.com/office/drawing/2014/main" id="{B8EA8C07-35A3-5E78-2E8E-DCAB82BC1052}"/>
              </a:ext>
            </a:extLst>
          </p:cNvPr>
          <p:cNvPicPr>
            <a:picLocks noChangeAspect="1"/>
          </p:cNvPicPr>
          <p:nvPr/>
        </p:nvPicPr>
        <p:blipFill>
          <a:blip r:embed="rId8"/>
          <a:stretch>
            <a:fillRect/>
          </a:stretch>
        </p:blipFill>
        <p:spPr>
          <a:xfrm>
            <a:off x="838200" y="2991356"/>
            <a:ext cx="4636956" cy="2775649"/>
          </a:xfrm>
          <a:prstGeom prst="rect">
            <a:avLst/>
          </a:prstGeom>
          <a:effectLst>
            <a:softEdge rad="203200"/>
          </a:effectLst>
        </p:spPr>
      </p:pic>
    </p:spTree>
    <p:extLst>
      <p:ext uri="{BB962C8B-B14F-4D97-AF65-F5344CB8AC3E}">
        <p14:creationId xmlns:p14="http://schemas.microsoft.com/office/powerpoint/2010/main" val="28545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FF696-61E2-D74D-BFD3-24A254A7C0FD}"/>
              </a:ext>
            </a:extLst>
          </p:cNvPr>
          <p:cNvSpPr>
            <a:spLocks noGrp="1"/>
          </p:cNvSpPr>
          <p:nvPr>
            <p:ph idx="1"/>
          </p:nvPr>
        </p:nvSpPr>
        <p:spPr>
          <a:xfrm>
            <a:off x="838200" y="2599982"/>
            <a:ext cx="10515600" cy="2909271"/>
          </a:xfrm>
          <a:ln w="76200">
            <a:solidFill>
              <a:srgbClr val="92D050"/>
            </a:solidFill>
          </a:ln>
          <a:scene3d>
            <a:camera prst="orthographicFront"/>
            <a:lightRig rig="threePt" dir="t"/>
          </a:scene3d>
          <a:sp3d>
            <a:bevelT prst="angle"/>
          </a:sp3d>
        </p:spPr>
        <p:txBody>
          <a:bodyPr/>
          <a:lstStyle/>
          <a:p>
            <a:pPr marL="0" indent="0">
              <a:lnSpc>
                <a:spcPct val="107000"/>
              </a:lnSpc>
              <a:spcAft>
                <a:spcPts val="800"/>
              </a:spcAft>
              <a:buNone/>
            </a:pPr>
            <a:r>
              <a:rPr lang="en-GB" sz="3600" kern="0">
                <a:solidFill>
                  <a:schemeClr val="accent6">
                    <a:lumMod val="75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B loves going down to J’s. He is at home there, he takes his shoes off and switches over the TV channel”. “He is lord of the manor when there”. “I am happy with the support”.</a:t>
            </a:r>
            <a:endParaRPr lang="en-GB" sz="3600" kern="10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kern="100">
              <a:effectLst/>
              <a:latin typeface="Comic Sans MS" panose="030F0702030302020204" pitchFamily="66" charset="0"/>
              <a:ea typeface="Calibri" panose="020F0502020204030204" pitchFamily="34" charset="0"/>
              <a:cs typeface="Times New Roman" panose="02020603050405020304" pitchFamily="18" charset="0"/>
            </a:endParaRPr>
          </a:p>
          <a:p>
            <a:pPr lvl="6"/>
            <a:endParaRPr lang="en-GB"/>
          </a:p>
        </p:txBody>
      </p:sp>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38" y="6046972"/>
            <a:ext cx="2236640" cy="719782"/>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65681" y="194284"/>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72960" y="5916794"/>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4" name="Picture 3">
            <a:extLst>
              <a:ext uri="{FF2B5EF4-FFF2-40B4-BE49-F238E27FC236}">
                <a16:creationId xmlns:a16="http://schemas.microsoft.com/office/drawing/2014/main" id="{86DE7D27-6CC2-AC30-5667-E6DA76693D59}"/>
              </a:ext>
            </a:extLst>
          </p:cNvPr>
          <p:cNvPicPr>
            <a:picLocks noChangeAspect="1"/>
          </p:cNvPicPr>
          <p:nvPr/>
        </p:nvPicPr>
        <p:blipFill>
          <a:blip r:embed="rId6"/>
          <a:stretch>
            <a:fillRect/>
          </a:stretch>
        </p:blipFill>
        <p:spPr>
          <a:xfrm>
            <a:off x="9452837" y="71457"/>
            <a:ext cx="2672829" cy="1153166"/>
          </a:xfrm>
          <a:prstGeom prst="rect">
            <a:avLst/>
          </a:prstGeom>
        </p:spPr>
      </p:pic>
      <p:sp>
        <p:nvSpPr>
          <p:cNvPr id="8" name="Title 8">
            <a:extLst>
              <a:ext uri="{FF2B5EF4-FFF2-40B4-BE49-F238E27FC236}">
                <a16:creationId xmlns:a16="http://schemas.microsoft.com/office/drawing/2014/main" id="{AEBE8623-2AA6-A064-F6F6-58DC75F2E5E4}"/>
              </a:ext>
            </a:extLst>
          </p:cNvPr>
          <p:cNvSpPr>
            <a:spLocks noGrp="1"/>
          </p:cNvSpPr>
          <p:nvPr>
            <p:ph type="title"/>
          </p:nvPr>
        </p:nvSpPr>
        <p:spPr>
          <a:xfrm>
            <a:off x="838200" y="1348747"/>
            <a:ext cx="10515601" cy="737228"/>
          </a:xfrm>
        </p:spPr>
        <p:txBody>
          <a:bodyPr>
            <a:noAutofit/>
          </a:bodyPr>
          <a:lstStyle/>
          <a:p>
            <a:pPr algn="ctr"/>
            <a:r>
              <a:rPr lang="en-GB" sz="7200" b="1">
                <a:solidFill>
                  <a:srgbClr val="00B0F0"/>
                </a:solidFill>
                <a:latin typeface="Dreaming Outloud Pro" panose="03050502040302030504" pitchFamily="66" charset="0"/>
                <a:cs typeface="Dreaming Outloud Pro" panose="03050502040302030504" pitchFamily="66" charset="0"/>
              </a:rPr>
              <a:t>Words from a Parent...</a:t>
            </a:r>
          </a:p>
        </p:txBody>
      </p:sp>
    </p:spTree>
    <p:extLst>
      <p:ext uri="{BB962C8B-B14F-4D97-AF65-F5344CB8AC3E}">
        <p14:creationId xmlns:p14="http://schemas.microsoft.com/office/powerpoint/2010/main" val="331897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81" y="6113760"/>
            <a:ext cx="2126783" cy="638519"/>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65681" y="194284"/>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5"/>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70038" y="6113760"/>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6"/>
            <a:stretch>
              <a:fillRect/>
            </a:stretch>
          </a:blipFill>
        </p:spPr>
        <p:txBody>
          <a:bodyPr/>
          <a:lstStyle/>
          <a:p>
            <a:endParaRPr lang="en-GB"/>
          </a:p>
        </p:txBody>
      </p:sp>
      <p:pic>
        <p:nvPicPr>
          <p:cNvPr id="4" name="Picture 3">
            <a:extLst>
              <a:ext uri="{FF2B5EF4-FFF2-40B4-BE49-F238E27FC236}">
                <a16:creationId xmlns:a16="http://schemas.microsoft.com/office/drawing/2014/main" id="{8DC89A44-8082-5137-D347-C023B3A3D508}"/>
              </a:ext>
            </a:extLst>
          </p:cNvPr>
          <p:cNvPicPr>
            <a:picLocks noChangeAspect="1"/>
          </p:cNvPicPr>
          <p:nvPr/>
        </p:nvPicPr>
        <p:blipFill>
          <a:blip r:embed="rId7"/>
          <a:stretch>
            <a:fillRect/>
          </a:stretch>
        </p:blipFill>
        <p:spPr>
          <a:xfrm>
            <a:off x="9474267" y="58416"/>
            <a:ext cx="2672829" cy="1153166"/>
          </a:xfrm>
          <a:prstGeom prst="rect">
            <a:avLst/>
          </a:prstGeom>
        </p:spPr>
      </p:pic>
      <p:sp>
        <p:nvSpPr>
          <p:cNvPr id="9" name="Rectangle 3">
            <a:extLst>
              <a:ext uri="{FF2B5EF4-FFF2-40B4-BE49-F238E27FC236}">
                <a16:creationId xmlns:a16="http://schemas.microsoft.com/office/drawing/2014/main" id="{C72A1755-1941-C536-0A9E-BD8FDACD132C}"/>
              </a:ext>
            </a:extLst>
          </p:cNvPr>
          <p:cNvSpPr>
            <a:spLocks noChangeArrowheads="1"/>
          </p:cNvSpPr>
          <p:nvPr/>
        </p:nvSpPr>
        <p:spPr bwMode="auto">
          <a:xfrm rot="10800000" flipV="1">
            <a:off x="5164821" y="9751565"/>
            <a:ext cx="5931570" cy="538609"/>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FF"/>
                </a:solidFill>
                <a:effectLst/>
                <a:latin typeface="Arial" panose="020B0604020202020204" pitchFamily="34" charset="0"/>
                <a:ea typeface="Calibri" panose="020F0502020204030204" pitchFamily="34" charset="0"/>
              </a:rPr>
              <a:t>  </a:t>
            </a:r>
            <a:r>
              <a:rPr kumimoji="0" lang="en-GB" altLang="en-US" sz="900" b="0" i="0" u="none" strike="noStrike" cap="none" normalizeH="0" baseline="0">
                <a:ln>
                  <a:noFill/>
                </a:ln>
                <a:solidFill>
                  <a:srgbClr val="0000FF"/>
                </a:solidFill>
                <a:effectLst/>
                <a:latin typeface="Arial" panose="020B0604020202020204" pitchFamily="34" charset="0"/>
                <a:ea typeface="Calibri" panose="020F0502020204030204" pitchFamily="34" charset="0"/>
                <a:hlinkClick r:id="rId8"/>
              </a:rPr>
              <a:t>     </a:t>
            </a:r>
            <a:r>
              <a:rPr kumimoji="0" lang="en-GB" altLang="en-US" sz="1100" b="0" i="0" u="sng" strike="noStrike" cap="none" normalizeH="0" baseline="0">
                <a:ln>
                  <a:noFill/>
                </a:ln>
                <a:solidFill>
                  <a:srgbClr val="0000FF"/>
                </a:solidFill>
                <a:effectLst/>
                <a:latin typeface="Arial" panose="020B0604020202020204" pitchFamily="34" charset="0"/>
                <a:ea typeface="Calibri" panose="020F0502020204030204" pitchFamily="34" charset="0"/>
                <a:hlinkClick r:id="rId8"/>
              </a:rPr>
              <a:t>VID-20241113-WA0002.mp4</a:t>
            </a: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r>
              <a:rPr kumimoji="0" lang="en-GB" altLang="en-US" sz="1100" b="0" i="0" u="none" strike="noStrike" cap="none" normalizeH="0" baseline="0">
                <a:ln>
                  <a:noFill/>
                </a:ln>
                <a:solidFill>
                  <a:srgbClr val="0000FF"/>
                </a:solidFill>
                <a:effectLst/>
                <a:latin typeface="Arial" panose="020B0604020202020204" pitchFamily="34" charset="0"/>
                <a:ea typeface="Calibri" panose="020F0502020204030204" pitchFamily="34" charset="0"/>
              </a:rPr>
              <a:t>  </a:t>
            </a:r>
            <a:r>
              <a:rPr lang="en-GB" altLang="en-US" sz="900">
                <a:solidFill>
                  <a:srgbClr val="0000FF"/>
                </a:solidFill>
                <a:latin typeface="Arial" panose="020B0604020202020204" pitchFamily="34" charset="0"/>
                <a:ea typeface="Calibri" panose="020F050202020403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0626DC85-EEA2-1FF8-86AE-02C663AE4DD4}"/>
              </a:ext>
            </a:extLst>
          </p:cNvPr>
          <p:cNvSpPr>
            <a:spLocks noChangeArrowheads="1"/>
          </p:cNvSpPr>
          <p:nvPr/>
        </p:nvSpPr>
        <p:spPr bwMode="auto">
          <a:xfrm>
            <a:off x="0" y="7321550"/>
            <a:ext cx="12192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7">
            <a:extLst>
              <a:ext uri="{FF2B5EF4-FFF2-40B4-BE49-F238E27FC236}">
                <a16:creationId xmlns:a16="http://schemas.microsoft.com/office/drawing/2014/main" id="{675BF72E-7343-B683-BDB7-E7B5900C0D23}"/>
              </a:ext>
            </a:extLst>
          </p:cNvPr>
          <p:cNvSpPr>
            <a:spLocks noChangeArrowheads="1"/>
          </p:cNvSpPr>
          <p:nvPr/>
        </p:nvSpPr>
        <p:spPr bwMode="auto">
          <a:xfrm>
            <a:off x="0" y="14185900"/>
            <a:ext cx="12192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AutoShape 4">
            <a:hlinkClick r:id="rId8"/>
            <a:extLst>
              <a:ext uri="{FF2B5EF4-FFF2-40B4-BE49-F238E27FC236}">
                <a16:creationId xmlns:a16="http://schemas.microsoft.com/office/drawing/2014/main" id="{0B595DFC-3436-B8BC-2385-62B62D909116}"/>
              </a:ext>
            </a:extLst>
          </p:cNvPr>
          <p:cNvSpPr>
            <a:spLocks noChangeAspect="1" noChangeArrowheads="1"/>
          </p:cNvSpPr>
          <p:nvPr/>
        </p:nvSpPr>
        <p:spPr bwMode="auto">
          <a:xfrm>
            <a:off x="76200" y="-220663"/>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5">
            <a:hlinkClick r:id="rId9"/>
            <a:extLst>
              <a:ext uri="{FF2B5EF4-FFF2-40B4-BE49-F238E27FC236}">
                <a16:creationId xmlns:a16="http://schemas.microsoft.com/office/drawing/2014/main" id="{5E0B27D9-4327-9D3B-1972-BC966AF3BE29}"/>
              </a:ext>
            </a:extLst>
          </p:cNvPr>
          <p:cNvSpPr>
            <a:spLocks noChangeAspect="1" noChangeArrowheads="1"/>
          </p:cNvSpPr>
          <p:nvPr/>
        </p:nvSpPr>
        <p:spPr bwMode="auto">
          <a:xfrm>
            <a:off x="2143125" y="-220663"/>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9">
            <a:hlinkClick r:id="rId8"/>
            <a:extLst>
              <a:ext uri="{FF2B5EF4-FFF2-40B4-BE49-F238E27FC236}">
                <a16:creationId xmlns:a16="http://schemas.microsoft.com/office/drawing/2014/main" id="{0C195A2A-4CD2-7D2E-9079-BFAB2E6A8426}"/>
              </a:ext>
            </a:extLst>
          </p:cNvPr>
          <p:cNvSpPr>
            <a:spLocks noChangeAspect="1" noChangeArrowheads="1"/>
          </p:cNvSpPr>
          <p:nvPr/>
        </p:nvSpPr>
        <p:spPr bwMode="auto">
          <a:xfrm>
            <a:off x="762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itle 18">
            <a:extLst>
              <a:ext uri="{FF2B5EF4-FFF2-40B4-BE49-F238E27FC236}">
                <a16:creationId xmlns:a16="http://schemas.microsoft.com/office/drawing/2014/main" id="{216E15AA-1F7F-22ED-8149-F32C1B7E33CD}"/>
              </a:ext>
            </a:extLst>
          </p:cNvPr>
          <p:cNvSpPr>
            <a:spLocks noGrp="1"/>
          </p:cNvSpPr>
          <p:nvPr>
            <p:ph type="title"/>
          </p:nvPr>
        </p:nvSpPr>
        <p:spPr>
          <a:xfrm>
            <a:off x="2699134" y="457201"/>
            <a:ext cx="6753586" cy="1268697"/>
          </a:xfrm>
        </p:spPr>
        <p:txBody>
          <a:bodyPr>
            <a:noAutofit/>
          </a:bodyPr>
          <a:lstStyle/>
          <a:p>
            <a:r>
              <a:rPr lang="en-GB" sz="8000" b="1">
                <a:solidFill>
                  <a:schemeClr val="accent5">
                    <a:lumMod val="75000"/>
                  </a:schemeClr>
                </a:solidFill>
                <a:latin typeface="Dreaming Outloud Pro" panose="03050502040302030504" pitchFamily="66" charset="0"/>
                <a:cs typeface="Dreaming Outloud Pro" panose="03050502040302030504" pitchFamily="66" charset="0"/>
              </a:rPr>
              <a:t>Carers Story….</a:t>
            </a:r>
          </a:p>
        </p:txBody>
      </p:sp>
      <p:sp>
        <p:nvSpPr>
          <p:cNvPr id="25" name="AutoShape 11">
            <a:hlinkClick r:id="rId8"/>
            <a:extLst>
              <a:ext uri="{FF2B5EF4-FFF2-40B4-BE49-F238E27FC236}">
                <a16:creationId xmlns:a16="http://schemas.microsoft.com/office/drawing/2014/main" id="{7B92DE06-2E1B-6F46-D782-065ACD4CAE01}"/>
              </a:ext>
            </a:extLst>
          </p:cNvPr>
          <p:cNvSpPr>
            <a:spLocks noChangeAspect="1" noChangeArrowheads="1"/>
          </p:cNvSpPr>
          <p:nvPr/>
        </p:nvSpPr>
        <p:spPr bwMode="auto">
          <a:xfrm>
            <a:off x="228600" y="68262"/>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14">
            <a:extLst>
              <a:ext uri="{FF2B5EF4-FFF2-40B4-BE49-F238E27FC236}">
                <a16:creationId xmlns:a16="http://schemas.microsoft.com/office/drawing/2014/main" id="{D6E26647-C94F-4924-EAF6-B9B9B0A5CA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AutoShape 2">
            <a:hlinkClick r:id="rId8"/>
            <a:extLst>
              <a:ext uri="{FF2B5EF4-FFF2-40B4-BE49-F238E27FC236}">
                <a16:creationId xmlns:a16="http://schemas.microsoft.com/office/drawing/2014/main" id="{3EA33ABD-36EA-AA68-2809-FD3106125C51}"/>
              </a:ext>
            </a:extLst>
          </p:cNvPr>
          <p:cNvSpPr>
            <a:spLocks noChangeAspect="1" noChangeArrowheads="1"/>
          </p:cNvSpPr>
          <p:nvPr/>
        </p:nvSpPr>
        <p:spPr bwMode="auto">
          <a:xfrm>
            <a:off x="381000" y="220662"/>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Online Media 12" title="VID-20241113-WA0002.mp4">
            <a:hlinkClick r:id="" action="ppaction://media"/>
            <a:extLst>
              <a:ext uri="{FF2B5EF4-FFF2-40B4-BE49-F238E27FC236}">
                <a16:creationId xmlns:a16="http://schemas.microsoft.com/office/drawing/2014/main" id="{2C82FC1E-6ED7-D3E6-B9F4-1F986B7E3B13}"/>
              </a:ext>
            </a:extLst>
          </p:cNvPr>
          <p:cNvPicPr>
            <a:picLocks noRot="1" noChangeAspect="1"/>
          </p:cNvPicPr>
          <p:nvPr>
            <a:videoFile r:link="rId1"/>
          </p:nvPr>
        </p:nvPicPr>
        <p:blipFill>
          <a:blip r:embed="rId10"/>
          <a:stretch>
            <a:fillRect/>
          </a:stretch>
        </p:blipFill>
        <p:spPr>
          <a:xfrm>
            <a:off x="3018622" y="1983037"/>
            <a:ext cx="6114361" cy="4874963"/>
          </a:xfrm>
          <a:prstGeom prst="rect">
            <a:avLst/>
          </a:prstGeom>
        </p:spPr>
      </p:pic>
    </p:spTree>
    <p:extLst>
      <p:ext uri="{BB962C8B-B14F-4D97-AF65-F5344CB8AC3E}">
        <p14:creationId xmlns:p14="http://schemas.microsoft.com/office/powerpoint/2010/main" val="31442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peech Bubble: Rectangle 18">
            <a:extLst>
              <a:ext uri="{FF2B5EF4-FFF2-40B4-BE49-F238E27FC236}">
                <a16:creationId xmlns:a16="http://schemas.microsoft.com/office/drawing/2014/main" id="{96B87E72-247C-F34D-16DE-FCDC3C9AF0B6}"/>
              </a:ext>
            </a:extLst>
          </p:cNvPr>
          <p:cNvSpPr/>
          <p:nvPr/>
        </p:nvSpPr>
        <p:spPr>
          <a:xfrm>
            <a:off x="623577" y="1487277"/>
            <a:ext cx="3292096" cy="1981948"/>
          </a:xfrm>
          <a:prstGeom prst="wedgeRectCallout">
            <a:avLst/>
          </a:prstGeom>
          <a:solidFill>
            <a:schemeClr val="accent4">
              <a:lumMod val="60000"/>
              <a:lumOff val="40000"/>
            </a:schemeClr>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CB70E509-EDB3-4B2C-AF66-B4DF76B04924}"/>
              </a:ext>
            </a:extLst>
          </p:cNvPr>
          <p:cNvSpPr/>
          <p:nvPr/>
        </p:nvSpPr>
        <p:spPr>
          <a:xfrm rot="21259871">
            <a:off x="676351" y="3704031"/>
            <a:ext cx="3746171" cy="1950683"/>
          </a:xfrm>
          <a:prstGeom prst="wedgeRoundRect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Oval 13">
            <a:extLst>
              <a:ext uri="{FF2B5EF4-FFF2-40B4-BE49-F238E27FC236}">
                <a16:creationId xmlns:a16="http://schemas.microsoft.com/office/drawing/2014/main" id="{564ABFED-B665-FDAF-87C0-56173208E335}"/>
              </a:ext>
            </a:extLst>
          </p:cNvPr>
          <p:cNvSpPr/>
          <p:nvPr/>
        </p:nvSpPr>
        <p:spPr>
          <a:xfrm rot="688285">
            <a:off x="4114447" y="1289045"/>
            <a:ext cx="4592250" cy="2833175"/>
          </a:xfrm>
          <a:prstGeom prst="wedgeEllipseCallout">
            <a:avLst/>
          </a:prstGeom>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90BBB7-947A-25C4-C5F8-C0F5A9597A5E}"/>
              </a:ext>
            </a:extLst>
          </p:cNvPr>
          <p:cNvSpPr>
            <a:spLocks noGrp="1"/>
          </p:cNvSpPr>
          <p:nvPr>
            <p:ph type="title"/>
          </p:nvPr>
        </p:nvSpPr>
        <p:spPr>
          <a:xfrm>
            <a:off x="1905918" y="188069"/>
            <a:ext cx="7447572" cy="1029202"/>
          </a:xfrm>
        </p:spPr>
        <p:txBody>
          <a:bodyPr>
            <a:noAutofit/>
          </a:bodyPr>
          <a:lstStyle/>
          <a:p>
            <a:pPr algn="ctr"/>
            <a:r>
              <a:rPr lang="en-GB" sz="4800" b="1">
                <a:solidFill>
                  <a:schemeClr val="accent1"/>
                </a:solidFill>
                <a:latin typeface="Dreaming Outloud Pro" panose="03050502040302030504" pitchFamily="66" charset="0"/>
                <a:cs typeface="Dreaming Outloud Pro" panose="03050502040302030504" pitchFamily="66" charset="0"/>
              </a:rPr>
              <a:t>Words of Inspiration… </a:t>
            </a:r>
            <a:br>
              <a:rPr lang="en-GB" sz="4800" b="1">
                <a:solidFill>
                  <a:schemeClr val="accent1"/>
                </a:solidFill>
                <a:latin typeface="Dreaming Outloud Pro" panose="03050502040302030504" pitchFamily="66" charset="0"/>
                <a:cs typeface="Dreaming Outloud Pro" panose="03050502040302030504" pitchFamily="66" charset="0"/>
              </a:rPr>
            </a:br>
            <a:r>
              <a:rPr lang="en-GB" sz="4800" b="1">
                <a:solidFill>
                  <a:schemeClr val="accent1"/>
                </a:solidFill>
                <a:latin typeface="Dreaming Outloud Pro" panose="03050502040302030504" pitchFamily="66" charset="0"/>
                <a:cs typeface="Dreaming Outloud Pro" panose="03050502040302030504" pitchFamily="66" charset="0"/>
              </a:rPr>
              <a:t>Carers words….</a:t>
            </a:r>
          </a:p>
        </p:txBody>
      </p:sp>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 y="6155376"/>
            <a:ext cx="2126783" cy="638519"/>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65681" y="194284"/>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9973613" y="6008040"/>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4" name="Picture 3">
            <a:extLst>
              <a:ext uri="{FF2B5EF4-FFF2-40B4-BE49-F238E27FC236}">
                <a16:creationId xmlns:a16="http://schemas.microsoft.com/office/drawing/2014/main" id="{B5B3072C-888D-23A2-8B7F-0DC931DBB70C}"/>
              </a:ext>
            </a:extLst>
          </p:cNvPr>
          <p:cNvPicPr>
            <a:picLocks noChangeAspect="1"/>
          </p:cNvPicPr>
          <p:nvPr/>
        </p:nvPicPr>
        <p:blipFill>
          <a:blip r:embed="rId6"/>
          <a:stretch>
            <a:fillRect/>
          </a:stretch>
        </p:blipFill>
        <p:spPr>
          <a:xfrm>
            <a:off x="9353490" y="64105"/>
            <a:ext cx="2672829" cy="1153166"/>
          </a:xfrm>
          <a:prstGeom prst="rect">
            <a:avLst/>
          </a:prstGeom>
        </p:spPr>
      </p:pic>
      <p:sp>
        <p:nvSpPr>
          <p:cNvPr id="13" name="Content Placeholder 12">
            <a:extLst>
              <a:ext uri="{FF2B5EF4-FFF2-40B4-BE49-F238E27FC236}">
                <a16:creationId xmlns:a16="http://schemas.microsoft.com/office/drawing/2014/main" id="{E05C9DE2-1D23-7D4E-2AFF-C9AB6F460DEF}"/>
              </a:ext>
            </a:extLst>
          </p:cNvPr>
          <p:cNvSpPr>
            <a:spLocks noGrp="1"/>
          </p:cNvSpPr>
          <p:nvPr>
            <p:ph idx="1"/>
          </p:nvPr>
        </p:nvSpPr>
        <p:spPr>
          <a:xfrm rot="696667">
            <a:off x="4420641" y="1746732"/>
            <a:ext cx="3889853" cy="2681766"/>
          </a:xfrm>
        </p:spPr>
        <p:txBody>
          <a:bodyPr>
            <a:normAutofit fontScale="92500" lnSpcReduction="20000"/>
          </a:bodyPr>
          <a:lstStyle/>
          <a:p>
            <a:pPr>
              <a:lnSpc>
                <a:spcPct val="107000"/>
              </a:lnSpc>
              <a:spcAft>
                <a:spcPts val="800"/>
              </a:spcAft>
            </a:pPr>
            <a:r>
              <a:rPr lang="en-GB" sz="1800" ker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GB" sz="1800" i="1" ker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 have walked in the shoes of a parent needing respite and carers. I understand how vital the service is to enable parents to look after a child with complex healthcare needs. I am delighted to be able to give back to parents/foster carers using the service in their time of need”.</a:t>
            </a:r>
            <a:endParaRPr lang="en-GB" sz="1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15" name="Picture 14">
            <a:extLst>
              <a:ext uri="{FF2B5EF4-FFF2-40B4-BE49-F238E27FC236}">
                <a16:creationId xmlns:a16="http://schemas.microsoft.com/office/drawing/2014/main" id="{567AA4FA-FFF9-51BF-4818-0BAEF71A43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1254612">
            <a:off x="889938" y="3801081"/>
            <a:ext cx="3318997" cy="1765195"/>
          </a:xfrm>
          <a:prstGeom prst="rect">
            <a:avLst/>
          </a:prstGeom>
          <a:noFill/>
          <a:ln>
            <a:noFill/>
          </a:ln>
        </p:spPr>
      </p:pic>
      <p:sp>
        <p:nvSpPr>
          <p:cNvPr id="18" name="TextBox 17">
            <a:extLst>
              <a:ext uri="{FF2B5EF4-FFF2-40B4-BE49-F238E27FC236}">
                <a16:creationId xmlns:a16="http://schemas.microsoft.com/office/drawing/2014/main" id="{18DFFB0B-06D8-06A4-E306-6AFDB632BFF3}"/>
              </a:ext>
            </a:extLst>
          </p:cNvPr>
          <p:cNvSpPr txBox="1"/>
          <p:nvPr/>
        </p:nvSpPr>
        <p:spPr>
          <a:xfrm>
            <a:off x="673976" y="1564396"/>
            <a:ext cx="3292096" cy="1857368"/>
          </a:xfrm>
          <a:prstGeom prst="rect">
            <a:avLst/>
          </a:prstGeom>
          <a:noFill/>
        </p:spPr>
        <p:txBody>
          <a:bodyPr wrap="square">
            <a:spAutoFit/>
          </a:bodyPr>
          <a:lstStyle/>
          <a:p>
            <a:pPr>
              <a:lnSpc>
                <a:spcPct val="107000"/>
              </a:lnSpc>
              <a:spcAft>
                <a:spcPts val="800"/>
              </a:spcAft>
            </a:pPr>
            <a:r>
              <a:rPr lang="en-GB" sz="1800" kern="0">
                <a:effectLst/>
                <a:latin typeface="Calibri" panose="020F0502020204030204" pitchFamily="34" charset="0"/>
                <a:ea typeface="Calibri" panose="020F0502020204030204" pitchFamily="34" charset="0"/>
                <a:cs typeface="Calibri" panose="020F0502020204030204" pitchFamily="34" charset="0"/>
              </a:rPr>
              <a:t>“It’s joyful to become part of the foster care community. I soon realised what a lifeline short breaks offers to families of children with disabilities. I’ve received massive satisfaction.”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B5282517-8F8C-38E8-B92A-1B6F9EF70AC8}"/>
              </a:ext>
            </a:extLst>
          </p:cNvPr>
          <p:cNvPicPr>
            <a:picLocks noChangeAspect="1"/>
          </p:cNvPicPr>
          <p:nvPr/>
        </p:nvPicPr>
        <p:blipFill>
          <a:blip r:embed="rId8"/>
          <a:stretch>
            <a:fillRect/>
          </a:stretch>
        </p:blipFill>
        <p:spPr>
          <a:xfrm>
            <a:off x="5113380" y="4087257"/>
            <a:ext cx="4692251" cy="2770743"/>
          </a:xfrm>
          <a:prstGeom prst="rect">
            <a:avLst/>
          </a:prstGeom>
          <a:effectLst>
            <a:glow rad="127000">
              <a:srgbClr val="E4A4F6"/>
            </a:glow>
          </a:effectLst>
        </p:spPr>
      </p:pic>
      <p:pic>
        <p:nvPicPr>
          <p:cNvPr id="8" name="Picture 7" descr="A group of people standing in a tent&#10;&#10;Description automatically generated">
            <a:extLst>
              <a:ext uri="{FF2B5EF4-FFF2-40B4-BE49-F238E27FC236}">
                <a16:creationId xmlns:a16="http://schemas.microsoft.com/office/drawing/2014/main" id="{543D9482-5DAA-421D-14CF-EDD716B02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2022" y="1319286"/>
            <a:ext cx="3269978" cy="2619461"/>
          </a:xfrm>
          <a:prstGeom prst="rect">
            <a:avLst/>
          </a:prstGeom>
          <a:effectLst>
            <a:glow rad="127000">
              <a:srgbClr val="FFFF00"/>
            </a:glow>
          </a:effectLst>
        </p:spPr>
      </p:pic>
    </p:spTree>
    <p:extLst>
      <p:ext uri="{BB962C8B-B14F-4D97-AF65-F5344CB8AC3E}">
        <p14:creationId xmlns:p14="http://schemas.microsoft.com/office/powerpoint/2010/main" val="71664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 y="5998242"/>
            <a:ext cx="2126783" cy="719781"/>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93673" y="139977"/>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23051" y="5868063"/>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5"/>
            <a:stretch>
              <a:fillRect/>
            </a:stretch>
          </a:blipFill>
        </p:spPr>
        <p:txBody>
          <a:bodyPr/>
          <a:lstStyle/>
          <a:p>
            <a:endParaRPr lang="en-GB"/>
          </a:p>
        </p:txBody>
      </p:sp>
      <p:pic>
        <p:nvPicPr>
          <p:cNvPr id="4" name="Picture 3">
            <a:extLst>
              <a:ext uri="{FF2B5EF4-FFF2-40B4-BE49-F238E27FC236}">
                <a16:creationId xmlns:a16="http://schemas.microsoft.com/office/drawing/2014/main" id="{6327C560-4EE2-54E5-3654-0EC6CC415CFE}"/>
              </a:ext>
            </a:extLst>
          </p:cNvPr>
          <p:cNvPicPr>
            <a:picLocks noChangeAspect="1"/>
          </p:cNvPicPr>
          <p:nvPr/>
        </p:nvPicPr>
        <p:blipFill>
          <a:blip r:embed="rId6"/>
          <a:stretch>
            <a:fillRect/>
          </a:stretch>
        </p:blipFill>
        <p:spPr>
          <a:xfrm>
            <a:off x="9519171" y="47508"/>
            <a:ext cx="2672829" cy="1153166"/>
          </a:xfrm>
          <a:prstGeom prst="rect">
            <a:avLst/>
          </a:prstGeom>
        </p:spPr>
      </p:pic>
      <p:sp>
        <p:nvSpPr>
          <p:cNvPr id="8" name="Title 8">
            <a:extLst>
              <a:ext uri="{FF2B5EF4-FFF2-40B4-BE49-F238E27FC236}">
                <a16:creationId xmlns:a16="http://schemas.microsoft.com/office/drawing/2014/main" id="{D6C57694-7FB7-F0DB-1C5C-BA54A54AC45E}"/>
              </a:ext>
            </a:extLst>
          </p:cNvPr>
          <p:cNvSpPr>
            <a:spLocks noGrp="1"/>
          </p:cNvSpPr>
          <p:nvPr>
            <p:ph type="title"/>
          </p:nvPr>
        </p:nvSpPr>
        <p:spPr>
          <a:xfrm>
            <a:off x="1949737" y="859759"/>
            <a:ext cx="8758237" cy="1033463"/>
          </a:xfrm>
        </p:spPr>
        <p:txBody>
          <a:bodyPr>
            <a:noAutofit/>
          </a:bodyPr>
          <a:lstStyle/>
          <a:p>
            <a:pPr algn="ctr"/>
            <a:r>
              <a:rPr lang="en-GB" sz="6600" b="1">
                <a:solidFill>
                  <a:srgbClr val="00B0F0"/>
                </a:solidFill>
                <a:latin typeface="Dreaming Outloud Pro" panose="03050502040302030504" pitchFamily="66" charset="0"/>
                <a:cs typeface="Dreaming Outloud Pro" panose="03050502040302030504" pitchFamily="66" charset="0"/>
              </a:rPr>
              <a:t>Words from a Parent... </a:t>
            </a:r>
          </a:p>
        </p:txBody>
      </p:sp>
      <p:sp>
        <p:nvSpPr>
          <p:cNvPr id="9" name="Content Placeholder 8">
            <a:extLst>
              <a:ext uri="{FF2B5EF4-FFF2-40B4-BE49-F238E27FC236}">
                <a16:creationId xmlns:a16="http://schemas.microsoft.com/office/drawing/2014/main" id="{A0E75020-9251-0400-172C-F5095E8D6408}"/>
              </a:ext>
            </a:extLst>
          </p:cNvPr>
          <p:cNvSpPr>
            <a:spLocks noGrp="1"/>
          </p:cNvSpPr>
          <p:nvPr>
            <p:ph idx="1"/>
          </p:nvPr>
        </p:nvSpPr>
        <p:spPr>
          <a:xfrm>
            <a:off x="1233890" y="2137272"/>
            <a:ext cx="10119910" cy="30382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endParaRPr lang="en-GB" sz="4800" b="1" kern="0">
              <a:solidFill>
                <a:srgbClr val="0070C0"/>
              </a:solidFill>
              <a:latin typeface="Dreaming Outloud Pro" panose="03050502040302030504" pitchFamily="66" charset="0"/>
              <a:ea typeface="Times New Roman" panose="02020603050405020304" pitchFamily="18" charset="0"/>
              <a:cs typeface="Dreaming Outloud Pro" panose="03050502040302030504" pitchFamily="66" charset="0"/>
            </a:endParaRPr>
          </a:p>
          <a:p>
            <a:pPr marL="0" indent="0">
              <a:buNone/>
            </a:pPr>
            <a:r>
              <a:rPr lang="en-GB" sz="4800" b="1" kern="0">
                <a:solidFill>
                  <a:srgbClr val="0070C0"/>
                </a:solidFill>
                <a:effectLst/>
                <a:latin typeface="Dreaming Outloud Pro" panose="03050502040302030504" pitchFamily="66" charset="0"/>
                <a:ea typeface="Times New Roman" panose="02020603050405020304" pitchFamily="18" charset="0"/>
                <a:cs typeface="Dreaming Outloud Pro" panose="03050502040302030504" pitchFamily="66" charset="0"/>
              </a:rPr>
              <a:t>“We appreciate the supports in place. This allows us to have time with our other son who also has needs.”</a:t>
            </a:r>
            <a:endParaRPr lang="en-GB" sz="4800" b="1" kern="100">
              <a:solidFill>
                <a:srgbClr val="0070C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endParaRPr lang="en-GB"/>
          </a:p>
        </p:txBody>
      </p:sp>
    </p:spTree>
    <p:extLst>
      <p:ext uri="{BB962C8B-B14F-4D97-AF65-F5344CB8AC3E}">
        <p14:creationId xmlns:p14="http://schemas.microsoft.com/office/powerpoint/2010/main" val="15986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Two women taking a selfie&#10;&#10;Description automatically generated">
            <a:extLst>
              <a:ext uri="{FF2B5EF4-FFF2-40B4-BE49-F238E27FC236}">
                <a16:creationId xmlns:a16="http://schemas.microsoft.com/office/drawing/2014/main" id="{FC3D6DC4-9977-2905-8290-E759A0099E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894" y="1481408"/>
            <a:ext cx="2516457" cy="3652451"/>
          </a:xfrm>
          <a:prstGeom prst="rect">
            <a:avLst/>
          </a:prstGeom>
          <a:effectLst>
            <a:glow rad="139700">
              <a:schemeClr val="accent4">
                <a:satMod val="175000"/>
                <a:alpha val="40000"/>
              </a:schemeClr>
            </a:glow>
          </a:effectLst>
        </p:spPr>
      </p:pic>
      <p:pic>
        <p:nvPicPr>
          <p:cNvPr id="4" name="Picture 3">
            <a:extLst>
              <a:ext uri="{FF2B5EF4-FFF2-40B4-BE49-F238E27FC236}">
                <a16:creationId xmlns:a16="http://schemas.microsoft.com/office/drawing/2014/main" id="{6327C560-4EE2-54E5-3654-0EC6CC415CFE}"/>
              </a:ext>
            </a:extLst>
          </p:cNvPr>
          <p:cNvPicPr>
            <a:picLocks noChangeAspect="1"/>
          </p:cNvPicPr>
          <p:nvPr/>
        </p:nvPicPr>
        <p:blipFill>
          <a:blip r:embed="rId4"/>
          <a:stretch>
            <a:fillRect/>
          </a:stretch>
        </p:blipFill>
        <p:spPr>
          <a:xfrm>
            <a:off x="8036478" y="599917"/>
            <a:ext cx="3448752" cy="1543315"/>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8">
            <a:extLst>
              <a:ext uri="{FF2B5EF4-FFF2-40B4-BE49-F238E27FC236}">
                <a16:creationId xmlns:a16="http://schemas.microsoft.com/office/drawing/2014/main" id="{D6C57694-7FB7-F0DB-1C5C-BA54A54AC45E}"/>
              </a:ext>
            </a:extLst>
          </p:cNvPr>
          <p:cNvSpPr>
            <a:spLocks noGrp="1"/>
          </p:cNvSpPr>
          <p:nvPr>
            <p:ph type="title"/>
          </p:nvPr>
        </p:nvSpPr>
        <p:spPr>
          <a:xfrm>
            <a:off x="6817239" y="2166590"/>
            <a:ext cx="4432919" cy="3519716"/>
          </a:xfrm>
        </p:spPr>
        <p:txBody>
          <a:bodyPr vert="horz" lIns="91440" tIns="45720" rIns="91440" bIns="45720" rtlCol="0" anchor="b">
            <a:noAutofit/>
          </a:bodyPr>
          <a:lstStyle/>
          <a:p>
            <a:br>
              <a:rPr lang="en-US" sz="6000" b="1">
                <a:latin typeface="Dreaming Outloud Pro" panose="03050502040302030504" pitchFamily="66" charset="0"/>
                <a:cs typeface="Dreaming Outloud Pro" panose="03050502040302030504" pitchFamily="66" charset="0"/>
              </a:rPr>
            </a:br>
            <a:br>
              <a:rPr lang="en-US" sz="6000" b="1">
                <a:latin typeface="Dreaming Outloud Pro" panose="03050502040302030504" pitchFamily="66" charset="0"/>
                <a:cs typeface="Dreaming Outloud Pro" panose="03050502040302030504" pitchFamily="66" charset="0"/>
              </a:rPr>
            </a:br>
            <a:r>
              <a:rPr lang="en-US" sz="6000" b="1">
                <a:solidFill>
                  <a:srgbClr val="0070C0"/>
                </a:solidFill>
                <a:latin typeface="Dreaming Outloud Pro" panose="03050502040302030504" pitchFamily="66" charset="0"/>
                <a:cs typeface="Dreaming Outloud Pro" panose="03050502040302030504" pitchFamily="66" charset="0"/>
              </a:rPr>
              <a:t>Northern Ireland Foster </a:t>
            </a:r>
            <a:br>
              <a:rPr lang="en-US" sz="6000" b="1">
                <a:solidFill>
                  <a:srgbClr val="0070C0"/>
                </a:solidFill>
                <a:latin typeface="Dreaming Outloud Pro" panose="03050502040302030504" pitchFamily="66" charset="0"/>
                <a:cs typeface="Dreaming Outloud Pro" panose="03050502040302030504" pitchFamily="66" charset="0"/>
              </a:rPr>
            </a:br>
            <a:r>
              <a:rPr lang="en-US" sz="6000" b="1">
                <a:solidFill>
                  <a:srgbClr val="0070C0"/>
                </a:solidFill>
                <a:latin typeface="Dreaming Outloud Pro" panose="03050502040302030504" pitchFamily="66" charset="0"/>
                <a:cs typeface="Dreaming Outloud Pro" panose="03050502040302030504" pitchFamily="66" charset="0"/>
              </a:rPr>
              <a:t>Care Awards </a:t>
            </a:r>
          </a:p>
        </p:txBody>
      </p:sp>
      <p:pic>
        <p:nvPicPr>
          <p:cNvPr id="14" name="Content Placeholder 12" descr="A person and person sitting at a table&#10;&#10;Description automatically generated">
            <a:extLst>
              <a:ext uri="{FF2B5EF4-FFF2-40B4-BE49-F238E27FC236}">
                <a16:creationId xmlns:a16="http://schemas.microsoft.com/office/drawing/2014/main" id="{CE824705-4E34-8075-A7FB-427595F8D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600000">
            <a:off x="3168245" y="1481409"/>
            <a:ext cx="3029759" cy="3652452"/>
          </a:xfrm>
          <a:prstGeom prst="rect">
            <a:avLst/>
          </a:prstGeom>
          <a:effectLst>
            <a:glow rad="228600">
              <a:schemeClr val="accent2">
                <a:satMod val="175000"/>
                <a:alpha val="40000"/>
              </a:schemeClr>
            </a:glow>
          </a:effectLst>
        </p:spPr>
      </p:pic>
      <p:pic>
        <p:nvPicPr>
          <p:cNvPr id="5" name="Picture 4" descr="A purple and blue circle with words&#10;&#10;Description automatically generated">
            <a:extLst>
              <a:ext uri="{FF2B5EF4-FFF2-40B4-BE49-F238E27FC236}">
                <a16:creationId xmlns:a16="http://schemas.microsoft.com/office/drawing/2014/main" id="{B00ECC2A-1C37-C2E3-FCD8-B0CBF9D3F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43" y="5998242"/>
            <a:ext cx="2126783" cy="719781"/>
          </a:xfrm>
          <a:prstGeom prst="rect">
            <a:avLst/>
          </a:prstGeom>
        </p:spPr>
      </p:pic>
      <p:sp>
        <p:nvSpPr>
          <p:cNvPr id="6" name="Freeform 6">
            <a:extLst>
              <a:ext uri="{FF2B5EF4-FFF2-40B4-BE49-F238E27FC236}">
                <a16:creationId xmlns:a16="http://schemas.microsoft.com/office/drawing/2014/main" id="{B83B3BDD-6A62-9490-F94F-D9A52066F6E1}"/>
              </a:ext>
            </a:extLst>
          </p:cNvPr>
          <p:cNvSpPr/>
          <p:nvPr/>
        </p:nvSpPr>
        <p:spPr>
          <a:xfrm>
            <a:off x="193673" y="139977"/>
            <a:ext cx="2236640" cy="719782"/>
          </a:xfrm>
          <a:custGeom>
            <a:avLst/>
            <a:gdLst/>
            <a:ahLst/>
            <a:cxnLst/>
            <a:rect l="l" t="t" r="r" b="b"/>
            <a:pathLst>
              <a:path w="2982186" h="945115">
                <a:moveTo>
                  <a:pt x="0" y="0"/>
                </a:moveTo>
                <a:lnTo>
                  <a:pt x="2982186" y="0"/>
                </a:lnTo>
                <a:lnTo>
                  <a:pt x="2982186" y="945115"/>
                </a:lnTo>
                <a:lnTo>
                  <a:pt x="0" y="945115"/>
                </a:lnTo>
                <a:lnTo>
                  <a:pt x="0" y="0"/>
                </a:lnTo>
                <a:close/>
              </a:path>
            </a:pathLst>
          </a:custGeom>
          <a:blipFill>
            <a:blip r:embed="rId7"/>
            <a:stretch>
              <a:fillRect/>
            </a:stretch>
          </a:blipFill>
        </p:spPr>
        <p:txBody>
          <a:bodyPr/>
          <a:lstStyle/>
          <a:p>
            <a:endParaRPr lang="en-GB"/>
          </a:p>
        </p:txBody>
      </p:sp>
      <p:sp>
        <p:nvSpPr>
          <p:cNvPr id="7" name="Freeform 3">
            <a:extLst>
              <a:ext uri="{FF2B5EF4-FFF2-40B4-BE49-F238E27FC236}">
                <a16:creationId xmlns:a16="http://schemas.microsoft.com/office/drawing/2014/main" id="{1D4AF9CB-E58F-3B22-2BDE-7A81D51184F2}"/>
              </a:ext>
            </a:extLst>
          </p:cNvPr>
          <p:cNvSpPr/>
          <p:nvPr/>
        </p:nvSpPr>
        <p:spPr>
          <a:xfrm>
            <a:off x="10023051" y="5868063"/>
            <a:ext cx="2052706" cy="849960"/>
          </a:xfrm>
          <a:custGeom>
            <a:avLst/>
            <a:gdLst/>
            <a:ahLst/>
            <a:cxnLst/>
            <a:rect l="l" t="t" r="r" b="b"/>
            <a:pathLst>
              <a:path w="2124873" h="716249">
                <a:moveTo>
                  <a:pt x="0" y="0"/>
                </a:moveTo>
                <a:lnTo>
                  <a:pt x="2124873" y="0"/>
                </a:lnTo>
                <a:lnTo>
                  <a:pt x="2124873" y="716249"/>
                </a:lnTo>
                <a:lnTo>
                  <a:pt x="0" y="716249"/>
                </a:lnTo>
                <a:lnTo>
                  <a:pt x="0" y="0"/>
                </a:lnTo>
                <a:close/>
              </a:path>
            </a:pathLst>
          </a:custGeom>
          <a:blipFill>
            <a:blip r:embed="rId8"/>
            <a:stretch>
              <a:fillRect/>
            </a:stretch>
          </a:blipFill>
        </p:spPr>
        <p:txBody>
          <a:bodyPr/>
          <a:lstStyle/>
          <a:p>
            <a:endParaRPr lang="en-GB"/>
          </a:p>
        </p:txBody>
      </p:sp>
    </p:spTree>
    <p:extLst>
      <p:ext uri="{BB962C8B-B14F-4D97-AF65-F5344CB8AC3E}">
        <p14:creationId xmlns:p14="http://schemas.microsoft.com/office/powerpoint/2010/main" val="92793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C6536327FAEF43BC02C256048A30C4" ma:contentTypeVersion="1" ma:contentTypeDescription="Create a new document." ma:contentTypeScope="" ma:versionID="b3fbfe8505d983dee7ba9e84198ca4e6">
  <xsd:schema xmlns:xsd="http://www.w3.org/2001/XMLSchema" xmlns:xs="http://www.w3.org/2001/XMLSchema" xmlns:p="http://schemas.microsoft.com/office/2006/metadata/properties" xmlns:ns2="1cff61bc-5e23-42d0-b791-40bcc36b8874" targetNamespace="http://schemas.microsoft.com/office/2006/metadata/properties" ma:root="true" ma:fieldsID="dbbcd642729388e552d9405589b139fa" ns2:_="">
    <xsd:import namespace="1cff61bc-5e23-42d0-b791-40bcc36b88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f61bc-5e23-42d0-b791-40bcc36b88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C686F3-8354-4767-8ADE-3B04118F1A46}">
  <ds:schemaRefs>
    <ds:schemaRef ds:uri="http://schemas.microsoft.com/sharepoint/v3/contenttype/forms"/>
  </ds:schemaRefs>
</ds:datastoreItem>
</file>

<file path=customXml/itemProps2.xml><?xml version="1.0" encoding="utf-8"?>
<ds:datastoreItem xmlns:ds="http://schemas.openxmlformats.org/officeDocument/2006/customXml" ds:itemID="{4244CD18-BB8A-445B-9070-02067D6B2A8E}"/>
</file>

<file path=customXml/itemProps3.xml><?xml version="1.0" encoding="utf-8"?>
<ds:datastoreItem xmlns:ds="http://schemas.openxmlformats.org/officeDocument/2006/customXml" ds:itemID="{55345684-CDD2-4B65-AE3C-5DC11C6BE33A}">
  <ds:schemaRefs>
    <ds:schemaRef ds:uri="29c536d8-b8c2-4cc7-821d-18f519fd98e0"/>
    <ds:schemaRef ds:uri="5636772d-b529-464b-a58d-75cfc3662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 Road Less Travelled.. By The Short Breaks Team.. SHSCT (CYP Directorate)</vt:lpstr>
      <vt:lpstr>In the Beginning… </vt:lpstr>
      <vt:lpstr>Words from a Parent...</vt:lpstr>
      <vt:lpstr>The Short Breaks Team..</vt:lpstr>
      <vt:lpstr>Words from a Parent...</vt:lpstr>
      <vt:lpstr>Carers Story….</vt:lpstr>
      <vt:lpstr>Words of Inspiration…  Carers words….</vt:lpstr>
      <vt:lpstr>Words from a Parent... </vt:lpstr>
      <vt:lpstr>  Northern Ireland Foster  Care Awards </vt:lpstr>
      <vt:lpstr>Video -Words from a Parent... </vt:lpstr>
      <vt:lpstr>The Future … is bright</vt:lpstr>
      <vt:lpstr>Words from a Young Person…</vt:lpstr>
      <vt:lpstr>THANK YOU</vt:lpstr>
    </vt:vector>
  </TitlesOfParts>
  <Company>HSCNI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Breaks (title here)</dc:title>
  <dc:creator>McConville, Victoria</dc:creator>
  <cp:revision>2</cp:revision>
  <dcterms:created xsi:type="dcterms:W3CDTF">2024-11-11T07:33:42Z</dcterms:created>
  <dcterms:modified xsi:type="dcterms:W3CDTF">2024-11-19T14:31:46Z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0x0101005DC6536327FAEF43BC02C256048A30C4</vt:lpwstr>
  </property>
</Properties>
</file>