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22"/>
  </p:notesMasterIdLst>
  <p:handoutMasterIdLst>
    <p:handoutMasterId r:id="rId23"/>
  </p:handoutMasterIdLst>
  <p:sldIdLst>
    <p:sldId id="256" r:id="rId5"/>
    <p:sldId id="273" r:id="rId6"/>
    <p:sldId id="262" r:id="rId7"/>
    <p:sldId id="279" r:id="rId8"/>
    <p:sldId id="272" r:id="rId9"/>
    <p:sldId id="280" r:id="rId10"/>
    <p:sldId id="257" r:id="rId11"/>
    <p:sldId id="269" r:id="rId12"/>
    <p:sldId id="260" r:id="rId13"/>
    <p:sldId id="264" r:id="rId14"/>
    <p:sldId id="276" r:id="rId15"/>
    <p:sldId id="277" r:id="rId16"/>
    <p:sldId id="281" r:id="rId17"/>
    <p:sldId id="286" r:id="rId18"/>
    <p:sldId id="270" r:id="rId19"/>
    <p:sldId id="282" r:id="rId20"/>
    <p:sldId id="288" r:id="rId2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2460E14-2A1C-185B-5C31-5C06081E4854}" name="Teggart, Catherine" initials="TC" userId="S::catherine.teggart@SOUTHERNTRUST.HSCNI.NET::f09d94b8-fa2b-4067-a9d9-3527866a9b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AEAEA"/>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22" autoAdjust="0"/>
  </p:normalViewPr>
  <p:slideViewPr>
    <p:cSldViewPr>
      <p:cViewPr varScale="1">
        <p:scale>
          <a:sx n="114" d="100"/>
          <a:sy n="114" d="100"/>
        </p:scale>
        <p:origin x="1560"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972"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plotArea>
    <c:legend>
      <c:legendPos val="r"/>
      <c:layout>
        <c:manualLayout>
          <c:xMode val="edge"/>
          <c:yMode val="edge"/>
          <c:x val="0.57635875984251972"/>
          <c:y val="0.27741225654964602"/>
          <c:w val="0.28293785041098718"/>
          <c:h val="0.69250034141420369"/>
        </c:manualLayout>
      </c:layout>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72BB7A7-DFB0-43B6-8F66-9459DDBB0011}" type="datetimeFigureOut">
              <a:rPr lang="en-GB" smtClean="0"/>
              <a:t>20/11/2024</a:t>
            </a:fld>
            <a:endParaRPr lang="en-GB"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429BB64F-3D83-44CB-A661-7F47D00AAF3B}" type="slidenum">
              <a:rPr lang="en-GB" smtClean="0"/>
              <a:t>‹#›</a:t>
            </a:fld>
            <a:endParaRPr lang="en-GB" dirty="0"/>
          </a:p>
        </p:txBody>
      </p:sp>
    </p:spTree>
    <p:extLst>
      <p:ext uri="{BB962C8B-B14F-4D97-AF65-F5344CB8AC3E}">
        <p14:creationId xmlns:p14="http://schemas.microsoft.com/office/powerpoint/2010/main" val="2069226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0B5A6F3-BB51-40FB-9ED9-590F584EA75E}" type="datetimeFigureOut">
              <a:rPr lang="en-GB" smtClean="0"/>
              <a:t>20/11/2024</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26E10FC4-6324-407A-8118-2DE689E0C04B}" type="slidenum">
              <a:rPr lang="en-GB" smtClean="0"/>
              <a:t>‹#›</a:t>
            </a:fld>
            <a:endParaRPr lang="en-GB" dirty="0"/>
          </a:p>
        </p:txBody>
      </p:sp>
    </p:spTree>
    <p:extLst>
      <p:ext uri="{BB962C8B-B14F-4D97-AF65-F5344CB8AC3E}">
        <p14:creationId xmlns:p14="http://schemas.microsoft.com/office/powerpoint/2010/main" val="3098662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6E10FC4-6324-407A-8118-2DE689E0C04B}" type="slidenum">
              <a:rPr lang="en-GB" smtClean="0"/>
              <a:t>5</a:t>
            </a:fld>
            <a:endParaRPr lang="en-GB" dirty="0"/>
          </a:p>
        </p:txBody>
      </p:sp>
    </p:spTree>
    <p:extLst>
      <p:ext uri="{BB962C8B-B14F-4D97-AF65-F5344CB8AC3E}">
        <p14:creationId xmlns:p14="http://schemas.microsoft.com/office/powerpoint/2010/main" val="659531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6E10FC4-6324-407A-8118-2DE689E0C04B}" type="slidenum">
              <a:rPr lang="en-GB" smtClean="0"/>
              <a:t>10</a:t>
            </a:fld>
            <a:endParaRPr lang="en-GB" dirty="0"/>
          </a:p>
        </p:txBody>
      </p:sp>
    </p:spTree>
    <p:extLst>
      <p:ext uri="{BB962C8B-B14F-4D97-AF65-F5344CB8AC3E}">
        <p14:creationId xmlns:p14="http://schemas.microsoft.com/office/powerpoint/2010/main" val="1773767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6E10FC4-6324-407A-8118-2DE689E0C04B}" type="slidenum">
              <a:rPr lang="en-GB" smtClean="0"/>
              <a:t>11</a:t>
            </a:fld>
            <a:endParaRPr lang="en-GB" dirty="0"/>
          </a:p>
        </p:txBody>
      </p:sp>
    </p:spTree>
    <p:extLst>
      <p:ext uri="{BB962C8B-B14F-4D97-AF65-F5344CB8AC3E}">
        <p14:creationId xmlns:p14="http://schemas.microsoft.com/office/powerpoint/2010/main" val="4149541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6E10FC4-6324-407A-8118-2DE689E0C04B}" type="slidenum">
              <a:rPr lang="en-GB" smtClean="0"/>
              <a:t>12</a:t>
            </a:fld>
            <a:endParaRPr lang="en-GB" dirty="0"/>
          </a:p>
        </p:txBody>
      </p:sp>
    </p:spTree>
    <p:extLst>
      <p:ext uri="{BB962C8B-B14F-4D97-AF65-F5344CB8AC3E}">
        <p14:creationId xmlns:p14="http://schemas.microsoft.com/office/powerpoint/2010/main" val="1898029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6E10FC4-6324-407A-8118-2DE689E0C04B}" type="slidenum">
              <a:rPr lang="en-GB" smtClean="0"/>
              <a:t>13</a:t>
            </a:fld>
            <a:endParaRPr lang="en-GB" dirty="0"/>
          </a:p>
        </p:txBody>
      </p:sp>
    </p:spTree>
    <p:extLst>
      <p:ext uri="{BB962C8B-B14F-4D97-AF65-F5344CB8AC3E}">
        <p14:creationId xmlns:p14="http://schemas.microsoft.com/office/powerpoint/2010/main" val="70564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6E10FC4-6324-407A-8118-2DE689E0C04B}" type="slidenum">
              <a:rPr lang="en-GB" smtClean="0"/>
              <a:t>14</a:t>
            </a:fld>
            <a:endParaRPr lang="en-GB" dirty="0"/>
          </a:p>
        </p:txBody>
      </p:sp>
    </p:spTree>
    <p:extLst>
      <p:ext uri="{BB962C8B-B14F-4D97-AF65-F5344CB8AC3E}">
        <p14:creationId xmlns:p14="http://schemas.microsoft.com/office/powerpoint/2010/main" val="4115602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3A2DE18C-29F9-4175-B79D-8FC01C80B49A}" type="datetime1">
              <a:rPr lang="en-GB" smtClean="0"/>
              <a:t>20/11/2024</a:t>
            </a:fld>
            <a:endParaRPr lang="en-GB" dirty="0"/>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n-GB" dirty="0"/>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DEB40F9D-FC84-44D8-9756-B25FA8827EDF}" type="slidenum">
              <a:rPr lang="en-GB" smtClean="0"/>
              <a:t>‹#›</a:t>
            </a:fld>
            <a:endParaRPr lang="en-GB" dirty="0"/>
          </a:p>
        </p:txBody>
      </p:sp>
    </p:spTree>
    <p:extLst>
      <p:ext uri="{BB962C8B-B14F-4D97-AF65-F5344CB8AC3E}">
        <p14:creationId xmlns:p14="http://schemas.microsoft.com/office/powerpoint/2010/main" val="2328330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134568-5C08-4D1E-A5CC-6F8E348073BD}" type="datetime1">
              <a:rPr lang="en-GB" smtClean="0"/>
              <a:t>20/11/2024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EB40F9D-FC84-44D8-9756-B25FA8827EDF}" type="slidenum">
              <a:rPr lang="en-GB" smtClean="0"/>
              <a:t>‹#›</a:t>
            </a:fld>
            <a:endParaRPr lang="en-GB" dirty="0"/>
          </a:p>
        </p:txBody>
      </p:sp>
    </p:spTree>
    <p:extLst>
      <p:ext uri="{BB962C8B-B14F-4D97-AF65-F5344CB8AC3E}">
        <p14:creationId xmlns:p14="http://schemas.microsoft.com/office/powerpoint/2010/main" val="487375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A24F17-3E21-4F56-9090-DAC1050FA3E3}" type="datetime1">
              <a:rPr lang="en-GB" smtClean="0"/>
              <a:t>20/11/2024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EB40F9D-FC84-44D8-9756-B25FA8827EDF}" type="slidenum">
              <a:rPr lang="en-GB" smtClean="0"/>
              <a:t>‹#›</a:t>
            </a:fld>
            <a:endParaRPr lang="en-GB" dirty="0"/>
          </a:p>
        </p:txBody>
      </p:sp>
    </p:spTree>
    <p:extLst>
      <p:ext uri="{BB962C8B-B14F-4D97-AF65-F5344CB8AC3E}">
        <p14:creationId xmlns:p14="http://schemas.microsoft.com/office/powerpoint/2010/main" val="824724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71E650-C677-45B2-8325-5C28E48CA635}" type="datetime1">
              <a:rPr lang="en-GB" smtClean="0"/>
              <a:t>20/11/2024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EB40F9D-FC84-44D8-9756-B25FA8827EDF}" type="slidenum">
              <a:rPr lang="en-GB" smtClean="0"/>
              <a:t>‹#›</a:t>
            </a:fld>
            <a:endParaRPr lang="en-GB" dirty="0"/>
          </a:p>
        </p:txBody>
      </p:sp>
    </p:spTree>
    <p:extLst>
      <p:ext uri="{BB962C8B-B14F-4D97-AF65-F5344CB8AC3E}">
        <p14:creationId xmlns:p14="http://schemas.microsoft.com/office/powerpoint/2010/main" val="3624103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675C8C-7D3A-4972-8165-C508A5BAD872}" type="datetime1">
              <a:rPr lang="en-GB" smtClean="0"/>
              <a:t>20/11/2024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EB40F9D-FC84-44D8-9756-B25FA8827EDF}" type="slidenum">
              <a:rPr lang="en-GB" smtClean="0"/>
              <a:t>‹#›</a:t>
            </a:fld>
            <a:endParaRPr lang="en-GB" dirty="0"/>
          </a:p>
        </p:txBody>
      </p:sp>
    </p:spTree>
    <p:extLst>
      <p:ext uri="{BB962C8B-B14F-4D97-AF65-F5344CB8AC3E}">
        <p14:creationId xmlns:p14="http://schemas.microsoft.com/office/powerpoint/2010/main" val="1811391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2FA670-C1B3-4E89-A263-066690B55909}" type="datetime1">
              <a:rPr lang="en-GB" smtClean="0"/>
              <a:t>20/11/2024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EB40F9D-FC84-44D8-9756-B25FA8827EDF}" type="slidenum">
              <a:rPr lang="en-GB" smtClean="0"/>
              <a:t>‹#›</a:t>
            </a:fld>
            <a:endParaRPr lang="en-GB" dirty="0"/>
          </a:p>
        </p:txBody>
      </p:sp>
    </p:spTree>
    <p:extLst>
      <p:ext uri="{BB962C8B-B14F-4D97-AF65-F5344CB8AC3E}">
        <p14:creationId xmlns:p14="http://schemas.microsoft.com/office/powerpoint/2010/main" val="378668758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A0C26C-755C-4B9E-8540-E129639B16EB}" type="datetime1">
              <a:rPr lang="en-GB" smtClean="0"/>
              <a:t>20/11/2024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EB40F9D-FC84-44D8-9756-B25FA8827EDF}" type="slidenum">
              <a:rPr lang="en-GB" smtClean="0"/>
              <a:t>‹#›</a:t>
            </a:fld>
            <a:endParaRPr lang="en-GB" dirty="0"/>
          </a:p>
        </p:txBody>
      </p:sp>
    </p:spTree>
    <p:extLst>
      <p:ext uri="{BB962C8B-B14F-4D97-AF65-F5344CB8AC3E}">
        <p14:creationId xmlns:p14="http://schemas.microsoft.com/office/powerpoint/2010/main" val="3217098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F528005-F95A-4FA5-B3EA-0E48F9AC3ABB}" type="datetime1">
              <a:rPr lang="en-GB" smtClean="0"/>
              <a:t>20/11/2024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EB40F9D-FC84-44D8-9756-B25FA8827EDF}" type="slidenum">
              <a:rPr lang="en-GB" smtClean="0"/>
              <a:t>‹#›</a:t>
            </a:fld>
            <a:endParaRPr lang="en-GB" dirty="0"/>
          </a:p>
        </p:txBody>
      </p:sp>
    </p:spTree>
    <p:extLst>
      <p:ext uri="{BB962C8B-B14F-4D97-AF65-F5344CB8AC3E}">
        <p14:creationId xmlns:p14="http://schemas.microsoft.com/office/powerpoint/2010/main" val="180804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61BB9-A407-4FA6-9A28-4D14348BBEA9}" type="datetime1">
              <a:rPr lang="en-GB" smtClean="0"/>
              <a:t>20/11/2024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EB40F9D-FC84-44D8-9756-B25FA8827EDF}" type="slidenum">
              <a:rPr lang="en-GB" smtClean="0"/>
              <a:t>‹#›</a:t>
            </a:fld>
            <a:endParaRPr lang="en-GB" dirty="0"/>
          </a:p>
        </p:txBody>
      </p:sp>
    </p:spTree>
    <p:extLst>
      <p:ext uri="{BB962C8B-B14F-4D97-AF65-F5344CB8AC3E}">
        <p14:creationId xmlns:p14="http://schemas.microsoft.com/office/powerpoint/2010/main" val="966782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CAB1983C-B206-402A-B18B-854873883CB0}" type="datetime1">
              <a:rPr lang="en-GB" smtClean="0"/>
              <a:t>20/11/2024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DEB40F9D-FC84-44D8-9756-B25FA8827EDF}" type="slidenum">
              <a:rPr lang="en-GB" smtClean="0"/>
              <a:t>‹#›</a:t>
            </a:fld>
            <a:endParaRPr lang="en-GB" dirty="0"/>
          </a:p>
        </p:txBody>
      </p:sp>
    </p:spTree>
    <p:extLst>
      <p:ext uri="{BB962C8B-B14F-4D97-AF65-F5344CB8AC3E}">
        <p14:creationId xmlns:p14="http://schemas.microsoft.com/office/powerpoint/2010/main" val="3643921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4DE2DA62-74BA-4863-A7C7-713D5450FB25}" type="datetime1">
              <a:rPr lang="en-GB" smtClean="0"/>
              <a:t>20/11/2024</a:t>
            </a:fld>
            <a:endParaRPr lang="en-GB" dirty="0"/>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GB"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DEB40F9D-FC84-44D8-9756-B25FA8827EDF}" type="slidenum">
              <a:rPr lang="en-GB" smtClean="0"/>
              <a:t>‹#›</a:t>
            </a:fld>
            <a:endParaRPr lang="en-GB" dirty="0"/>
          </a:p>
        </p:txBody>
      </p:sp>
    </p:spTree>
    <p:extLst>
      <p:ext uri="{BB962C8B-B14F-4D97-AF65-F5344CB8AC3E}">
        <p14:creationId xmlns:p14="http://schemas.microsoft.com/office/powerpoint/2010/main" val="254451472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6B2FA670-C1B3-4E89-A263-066690B55909}" type="datetime1">
              <a:rPr lang="en-GB" smtClean="0"/>
              <a:t>20/11/2024</a:t>
            </a:fld>
            <a:endParaRPr lang="en-GB" dirty="0"/>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n-GB" dirty="0"/>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DEB40F9D-FC84-44D8-9756-B25FA8827EDF}" type="slidenum">
              <a:rPr lang="en-GB" smtClean="0"/>
              <a:t>‹#›</a:t>
            </a:fld>
            <a:endParaRPr lang="en-GB" dirty="0"/>
          </a:p>
        </p:txBody>
      </p:sp>
    </p:spTree>
    <p:extLst>
      <p:ext uri="{BB962C8B-B14F-4D97-AF65-F5344CB8AC3E}">
        <p14:creationId xmlns:p14="http://schemas.microsoft.com/office/powerpoint/2010/main" val="388145694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3.emf"/><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4.emf"/><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6.emf"/><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7.xml"/><Relationship Id="rId5" Type="http://schemas.openxmlformats.org/officeDocument/2006/relationships/image" Target="../media/image18.emf"/><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emf"/><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u="sng" dirty="0"/>
              <a:t>Finance Report</a:t>
            </a:r>
            <a:br>
              <a:rPr lang="en-GB" dirty="0"/>
            </a:br>
            <a:endParaRPr lang="en-GB" dirty="0"/>
          </a:p>
        </p:txBody>
      </p:sp>
      <p:sp>
        <p:nvSpPr>
          <p:cNvPr id="3" name="Subtitle 2"/>
          <p:cNvSpPr>
            <a:spLocks noGrp="1"/>
          </p:cNvSpPr>
          <p:nvPr>
            <p:ph type="subTitle" idx="1"/>
          </p:nvPr>
        </p:nvSpPr>
        <p:spPr/>
        <p:txBody>
          <a:bodyPr/>
          <a:lstStyle/>
          <a:p>
            <a:r>
              <a:rPr lang="en-GB" dirty="0"/>
              <a:t>Month 7 October 2024  </a:t>
            </a:r>
          </a:p>
        </p:txBody>
      </p:sp>
      <p:sp>
        <p:nvSpPr>
          <p:cNvPr id="5" name="Slide Number Placeholder 4"/>
          <p:cNvSpPr>
            <a:spLocks noGrp="1"/>
          </p:cNvSpPr>
          <p:nvPr>
            <p:ph type="sldNum" sz="quarter" idx="12"/>
          </p:nvPr>
        </p:nvSpPr>
        <p:spPr>
          <a:xfrm>
            <a:off x="8244408" y="6433556"/>
            <a:ext cx="504056" cy="424444"/>
          </a:xfrm>
        </p:spPr>
        <p:txBody>
          <a:bodyPr/>
          <a:lstStyle/>
          <a:p>
            <a:r>
              <a:rPr lang="en-GB" sz="1000" b="1" dirty="0">
                <a:solidFill>
                  <a:schemeClr val="tx1">
                    <a:alpha val="20000"/>
                  </a:schemeClr>
                </a:solidFill>
              </a:rPr>
              <a:t>1/17</a:t>
            </a:r>
          </a:p>
        </p:txBody>
      </p:sp>
      <p:pic>
        <p:nvPicPr>
          <p:cNvPr id="6" name="Picture 5"/>
          <p:cNvPicPr>
            <a:picLocks noChangeAspect="1"/>
          </p:cNvPicPr>
          <p:nvPr/>
        </p:nvPicPr>
        <p:blipFill>
          <a:blip r:embed="rId2"/>
          <a:stretch>
            <a:fillRect/>
          </a:stretch>
        </p:blipFill>
        <p:spPr>
          <a:xfrm>
            <a:off x="179512" y="188641"/>
            <a:ext cx="2448272" cy="761684"/>
          </a:xfrm>
          <a:prstGeom prst="rect">
            <a:avLst/>
          </a:prstGeom>
        </p:spPr>
      </p:pic>
      <p:sp>
        <p:nvSpPr>
          <p:cNvPr id="4" name="Rectangle 3"/>
          <p:cNvSpPr/>
          <p:nvPr/>
        </p:nvSpPr>
        <p:spPr>
          <a:xfrm>
            <a:off x="251520" y="5589240"/>
            <a:ext cx="4572000" cy="584775"/>
          </a:xfrm>
          <a:prstGeom prst="rect">
            <a:avLst/>
          </a:prstGeom>
        </p:spPr>
        <p:txBody>
          <a:bodyPr>
            <a:spAutoFit/>
          </a:bodyPr>
          <a:lstStyle/>
          <a:p>
            <a:r>
              <a:rPr lang="en-GB" sz="1400" dirty="0">
                <a:latin typeface="Calibri" panose="020F0502020204030204" pitchFamily="34" charset="0"/>
                <a:cs typeface="Calibri" panose="020F0502020204030204" pitchFamily="34" charset="0"/>
              </a:rPr>
              <a:t>Finance Department</a:t>
            </a:r>
          </a:p>
          <a:p>
            <a:endParaRPr lang="en-GB" dirty="0"/>
          </a:p>
        </p:txBody>
      </p:sp>
    </p:spTree>
    <p:extLst>
      <p:ext uri="{BB962C8B-B14F-4D97-AF65-F5344CB8AC3E}">
        <p14:creationId xmlns:p14="http://schemas.microsoft.com/office/powerpoint/2010/main" val="1600567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380312" y="6411072"/>
            <a:ext cx="1161826" cy="365125"/>
          </a:xfrm>
        </p:spPr>
        <p:txBody>
          <a:bodyPr/>
          <a:lstStyle/>
          <a:p>
            <a:r>
              <a:rPr lang="en-GB" sz="1000" dirty="0">
                <a:solidFill>
                  <a:schemeClr val="tx1">
                    <a:alpha val="20000"/>
                  </a:schemeClr>
                </a:solidFill>
              </a:rPr>
              <a:t>10/17</a:t>
            </a:r>
          </a:p>
        </p:txBody>
      </p:sp>
      <p:pic>
        <p:nvPicPr>
          <p:cNvPr id="10" name="Picture 9"/>
          <p:cNvPicPr>
            <a:picLocks noChangeAspect="1"/>
          </p:cNvPicPr>
          <p:nvPr/>
        </p:nvPicPr>
        <p:blipFill>
          <a:blip r:embed="rId3"/>
          <a:stretch>
            <a:fillRect/>
          </a:stretch>
        </p:blipFill>
        <p:spPr>
          <a:xfrm>
            <a:off x="5831628" y="121278"/>
            <a:ext cx="3312372" cy="792088"/>
          </a:xfrm>
          <a:prstGeom prst="rect">
            <a:avLst/>
          </a:prstGeom>
        </p:spPr>
      </p:pic>
      <p:sp>
        <p:nvSpPr>
          <p:cNvPr id="6" name="TextBox 5">
            <a:extLst>
              <a:ext uri="{FF2B5EF4-FFF2-40B4-BE49-F238E27FC236}">
                <a16:creationId xmlns:a16="http://schemas.microsoft.com/office/drawing/2014/main" id="{FB48C7FA-59A0-874A-2925-E8B591FA6C67}"/>
              </a:ext>
            </a:extLst>
          </p:cNvPr>
          <p:cNvSpPr txBox="1"/>
          <p:nvPr/>
        </p:nvSpPr>
        <p:spPr>
          <a:xfrm>
            <a:off x="179512" y="1145989"/>
            <a:ext cx="8712968" cy="6001643"/>
          </a:xfrm>
          <a:prstGeom prst="rect">
            <a:avLst/>
          </a:prstGeom>
          <a:noFill/>
        </p:spPr>
        <p:txBody>
          <a:bodyPr wrap="square">
            <a:spAutoFit/>
          </a:bodyPr>
          <a:lstStyle/>
          <a:p>
            <a:endParaRPr lang="en-GB" sz="1600" dirty="0"/>
          </a:p>
          <a:p>
            <a:r>
              <a:rPr lang="en-GB" sz="1600" dirty="0"/>
              <a:t>Of the £22m Savings Targets, £7.6m has been retracted from budgets as at Month 07 (representing 35% of the overall target), £7.5m savings has been achieved to date with an underachievement of £153k against the target at Month 07.  Details of the achievement against each of the 41 savings proposals is included in Table 6.   After review it is anticipated that the following proposals will have limited or no achievement by year-end:</a:t>
            </a:r>
            <a:endParaRPr lang="en-GB" sz="1600" dirty="0">
              <a:highlight>
                <a:srgbClr val="FF0000"/>
              </a:highlight>
            </a:endParaRPr>
          </a:p>
          <a:p>
            <a:endParaRPr lang="en-GB" sz="1600" dirty="0"/>
          </a:p>
          <a:p>
            <a:pPr marL="171450" indent="-171450">
              <a:buFont typeface="Arial" panose="020B0604020202020204" pitchFamily="34" charset="0"/>
              <a:buChar char="•"/>
            </a:pPr>
            <a:r>
              <a:rPr lang="en-GB" sz="1600" dirty="0"/>
              <a:t>Proposal 26- Flex Spend- Other Agency &amp; Bank £553k</a:t>
            </a:r>
          </a:p>
          <a:p>
            <a:pPr marL="171450" indent="-171450">
              <a:buFont typeface="Arial" panose="020B0604020202020204" pitchFamily="34" charset="0"/>
              <a:buChar char="•"/>
            </a:pPr>
            <a:r>
              <a:rPr lang="en-GB" sz="1600" dirty="0"/>
              <a:t>Proposal 29- Internal Locum Conversion £2.799m</a:t>
            </a:r>
          </a:p>
          <a:p>
            <a:pPr marL="171450" indent="-171450">
              <a:buFont typeface="Arial" panose="020B0604020202020204" pitchFamily="34" charset="0"/>
              <a:buChar char="•"/>
            </a:pPr>
            <a:r>
              <a:rPr lang="en-GB" sz="1600" dirty="0"/>
              <a:t>Proposal 37- Review Continuation of Long Covid Rehab Team £350k</a:t>
            </a:r>
          </a:p>
          <a:p>
            <a:endParaRPr lang="en-GB" sz="1600" dirty="0"/>
          </a:p>
          <a:p>
            <a:r>
              <a:rPr lang="en-GB" sz="1600" dirty="0"/>
              <a:t>Whilst the above schemes are expected not to achieved savings by year-end it is anticipated that any under-achievement can be addressed via over-achievement on other savings proposals and as reflected below:</a:t>
            </a:r>
          </a:p>
          <a:p>
            <a:pPr marL="285750" indent="-285750">
              <a:buFont typeface="Arial" panose="020B0604020202020204" pitchFamily="34" charset="0"/>
              <a:buChar char="•"/>
            </a:pPr>
            <a:r>
              <a:rPr lang="en-GB" sz="1600" dirty="0"/>
              <a:t>Proposal  01  - Travel  £397k</a:t>
            </a:r>
          </a:p>
          <a:p>
            <a:pPr marL="285750" indent="-285750">
              <a:buFont typeface="Arial" panose="020B0604020202020204" pitchFamily="34" charset="0"/>
              <a:buChar char="•"/>
            </a:pPr>
            <a:r>
              <a:rPr lang="en-GB" sz="1600" dirty="0"/>
              <a:t>Proposal 26 – Nursing £1,170k</a:t>
            </a:r>
          </a:p>
          <a:p>
            <a:pPr marL="285750" indent="-285750">
              <a:buFont typeface="Arial" panose="020B0604020202020204" pitchFamily="34" charset="0"/>
              <a:buChar char="•"/>
            </a:pPr>
            <a:r>
              <a:rPr lang="en-GB" sz="1600" dirty="0"/>
              <a:t>Proposal 41 – GPOOHS £680k</a:t>
            </a:r>
          </a:p>
          <a:p>
            <a:endParaRPr lang="en-GB" sz="1600" dirty="0"/>
          </a:p>
          <a:p>
            <a:r>
              <a:rPr lang="en-GB" sz="1600" dirty="0"/>
              <a:t>The additional £5m savings targets effective from October 2024 has been applied as follows:</a:t>
            </a:r>
          </a:p>
          <a:p>
            <a:r>
              <a:rPr lang="en-GB" sz="1600" dirty="0"/>
              <a:t>£2m Nursing (added to Proposal 26) , £250k travel (added to Proposal 1) and £2.750m other staff efficiencies due to positive benefit of unallocated adjustments (added to Proposal 5).</a:t>
            </a:r>
          </a:p>
          <a:p>
            <a:r>
              <a:rPr lang="en-GB" sz="1600" dirty="0"/>
              <a:t>It is anticipated that £22m forecast savings will be achieved if savings continue to be fully implemented.</a:t>
            </a:r>
          </a:p>
          <a:p>
            <a:r>
              <a:rPr lang="en-GB" sz="1600" dirty="0"/>
              <a:t>Savings plans will be monitored and reported on at November RISE programme board. </a:t>
            </a:r>
          </a:p>
          <a:p>
            <a:endParaRPr lang="en-GB" sz="1600" dirty="0">
              <a:highlight>
                <a:srgbClr val="FF0000"/>
              </a:highlight>
            </a:endParaRPr>
          </a:p>
        </p:txBody>
      </p:sp>
      <p:pic>
        <p:nvPicPr>
          <p:cNvPr id="7" name="Picture 6">
            <a:extLst>
              <a:ext uri="{FF2B5EF4-FFF2-40B4-BE49-F238E27FC236}">
                <a16:creationId xmlns:a16="http://schemas.microsoft.com/office/drawing/2014/main" id="{D8E820B7-F6E2-E1D2-01D6-125317F79FE8}"/>
              </a:ext>
            </a:extLst>
          </p:cNvPr>
          <p:cNvPicPr>
            <a:picLocks noChangeAspect="1"/>
          </p:cNvPicPr>
          <p:nvPr/>
        </p:nvPicPr>
        <p:blipFill>
          <a:blip r:embed="rId4"/>
          <a:stretch>
            <a:fillRect/>
          </a:stretch>
        </p:blipFill>
        <p:spPr>
          <a:xfrm>
            <a:off x="0" y="1039094"/>
            <a:ext cx="9144000" cy="18288"/>
          </a:xfrm>
          <a:prstGeom prst="rect">
            <a:avLst/>
          </a:prstGeom>
        </p:spPr>
      </p:pic>
      <p:sp>
        <p:nvSpPr>
          <p:cNvPr id="9" name="TextBox 8">
            <a:extLst>
              <a:ext uri="{FF2B5EF4-FFF2-40B4-BE49-F238E27FC236}">
                <a16:creationId xmlns:a16="http://schemas.microsoft.com/office/drawing/2014/main" id="{FB3B3DFD-DBA3-9E6D-7565-F1E1FC52B03F}"/>
              </a:ext>
            </a:extLst>
          </p:cNvPr>
          <p:cNvSpPr txBox="1"/>
          <p:nvPr/>
        </p:nvSpPr>
        <p:spPr>
          <a:xfrm>
            <a:off x="251520" y="307399"/>
            <a:ext cx="4572000" cy="369332"/>
          </a:xfrm>
          <a:prstGeom prst="rect">
            <a:avLst/>
          </a:prstGeom>
          <a:noFill/>
        </p:spPr>
        <p:txBody>
          <a:bodyPr wrap="square">
            <a:spAutoFit/>
          </a:bodyPr>
          <a:lstStyle/>
          <a:p>
            <a:r>
              <a:rPr lang="en-GB" b="1" dirty="0"/>
              <a:t>5. Savings target 2024-25</a:t>
            </a:r>
          </a:p>
        </p:txBody>
      </p:sp>
    </p:spTree>
    <p:extLst>
      <p:ext uri="{BB962C8B-B14F-4D97-AF65-F5344CB8AC3E}">
        <p14:creationId xmlns:p14="http://schemas.microsoft.com/office/powerpoint/2010/main" val="3917258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596336" y="6437218"/>
            <a:ext cx="1161826" cy="365125"/>
          </a:xfrm>
        </p:spPr>
        <p:txBody>
          <a:bodyPr/>
          <a:lstStyle/>
          <a:p>
            <a:fld id="{DEB40F9D-FC84-44D8-9756-B25FA8827EDF}" type="slidenum">
              <a:rPr lang="en-GB" sz="1000" smtClean="0">
                <a:solidFill>
                  <a:schemeClr val="tx1">
                    <a:alpha val="20000"/>
                  </a:schemeClr>
                </a:solidFill>
              </a:rPr>
              <a:t>11</a:t>
            </a:fld>
            <a:r>
              <a:rPr lang="en-GB" sz="1000" dirty="0">
                <a:solidFill>
                  <a:schemeClr val="tx1">
                    <a:alpha val="20000"/>
                  </a:schemeClr>
                </a:solidFill>
              </a:rPr>
              <a:t>/17</a:t>
            </a:r>
          </a:p>
        </p:txBody>
      </p:sp>
      <p:pic>
        <p:nvPicPr>
          <p:cNvPr id="10" name="Picture 9"/>
          <p:cNvPicPr>
            <a:picLocks noChangeAspect="1"/>
          </p:cNvPicPr>
          <p:nvPr/>
        </p:nvPicPr>
        <p:blipFill>
          <a:blip r:embed="rId3"/>
          <a:stretch>
            <a:fillRect/>
          </a:stretch>
        </p:blipFill>
        <p:spPr>
          <a:xfrm>
            <a:off x="7421165" y="151853"/>
            <a:ext cx="1512168" cy="361605"/>
          </a:xfrm>
          <a:prstGeom prst="rect">
            <a:avLst/>
          </a:prstGeom>
        </p:spPr>
      </p:pic>
      <p:sp>
        <p:nvSpPr>
          <p:cNvPr id="2" name="TextBox 1">
            <a:extLst>
              <a:ext uri="{FF2B5EF4-FFF2-40B4-BE49-F238E27FC236}">
                <a16:creationId xmlns:a16="http://schemas.microsoft.com/office/drawing/2014/main" id="{E38413A3-25D5-11E0-87E0-B43E6A93B8A2}"/>
              </a:ext>
            </a:extLst>
          </p:cNvPr>
          <p:cNvSpPr txBox="1"/>
          <p:nvPr/>
        </p:nvSpPr>
        <p:spPr>
          <a:xfrm>
            <a:off x="5292080" y="332656"/>
            <a:ext cx="3168352" cy="369332"/>
          </a:xfrm>
          <a:prstGeom prst="rect">
            <a:avLst/>
          </a:prstGeom>
          <a:noFill/>
        </p:spPr>
        <p:txBody>
          <a:bodyPr wrap="square" rtlCol="0">
            <a:spAutoFit/>
          </a:bodyPr>
          <a:lstStyle/>
          <a:p>
            <a:r>
              <a:rPr lang="en-GB" dirty="0">
                <a:solidFill>
                  <a:schemeClr val="bg1"/>
                </a:solidFill>
              </a:rPr>
              <a:t>Savings</a:t>
            </a:r>
          </a:p>
        </p:txBody>
      </p:sp>
      <p:pic>
        <p:nvPicPr>
          <p:cNvPr id="9" name="Picture 8">
            <a:extLst>
              <a:ext uri="{FF2B5EF4-FFF2-40B4-BE49-F238E27FC236}">
                <a16:creationId xmlns:a16="http://schemas.microsoft.com/office/drawing/2014/main" id="{82BFC709-07C9-1209-FC74-D20452470D13}"/>
              </a:ext>
            </a:extLst>
          </p:cNvPr>
          <p:cNvPicPr>
            <a:picLocks noChangeAspect="1"/>
          </p:cNvPicPr>
          <p:nvPr/>
        </p:nvPicPr>
        <p:blipFill>
          <a:blip r:embed="rId4"/>
          <a:stretch>
            <a:fillRect/>
          </a:stretch>
        </p:blipFill>
        <p:spPr>
          <a:xfrm>
            <a:off x="0" y="525979"/>
            <a:ext cx="9144000" cy="18288"/>
          </a:xfrm>
          <a:prstGeom prst="rect">
            <a:avLst/>
          </a:prstGeom>
        </p:spPr>
      </p:pic>
      <p:sp>
        <p:nvSpPr>
          <p:cNvPr id="12" name="TextBox 11">
            <a:extLst>
              <a:ext uri="{FF2B5EF4-FFF2-40B4-BE49-F238E27FC236}">
                <a16:creationId xmlns:a16="http://schemas.microsoft.com/office/drawing/2014/main" id="{484F3E56-FE60-CD19-5BFB-2B40DD3FC1B4}"/>
              </a:ext>
            </a:extLst>
          </p:cNvPr>
          <p:cNvSpPr txBox="1"/>
          <p:nvPr/>
        </p:nvSpPr>
        <p:spPr>
          <a:xfrm>
            <a:off x="210667" y="67502"/>
            <a:ext cx="4572000" cy="369332"/>
          </a:xfrm>
          <a:prstGeom prst="rect">
            <a:avLst/>
          </a:prstGeom>
          <a:noFill/>
        </p:spPr>
        <p:txBody>
          <a:bodyPr wrap="square">
            <a:spAutoFit/>
          </a:bodyPr>
          <a:lstStyle/>
          <a:p>
            <a:r>
              <a:rPr lang="en-GB" b="1" dirty="0"/>
              <a:t>5. Savings target 2024-25</a:t>
            </a:r>
            <a:endParaRPr lang="en-GB" b="1" dirty="0">
              <a:highlight>
                <a:srgbClr val="FF0000"/>
              </a:highlight>
            </a:endParaRPr>
          </a:p>
        </p:txBody>
      </p:sp>
      <p:sp>
        <p:nvSpPr>
          <p:cNvPr id="5" name="TextBox 4">
            <a:extLst>
              <a:ext uri="{FF2B5EF4-FFF2-40B4-BE49-F238E27FC236}">
                <a16:creationId xmlns:a16="http://schemas.microsoft.com/office/drawing/2014/main" id="{85E0A26C-A738-586C-47AB-5319126CAD03}"/>
              </a:ext>
            </a:extLst>
          </p:cNvPr>
          <p:cNvSpPr txBox="1"/>
          <p:nvPr/>
        </p:nvSpPr>
        <p:spPr>
          <a:xfrm>
            <a:off x="270402" y="535123"/>
            <a:ext cx="4320480" cy="523220"/>
          </a:xfrm>
          <a:prstGeom prst="rect">
            <a:avLst/>
          </a:prstGeom>
          <a:noFill/>
        </p:spPr>
        <p:txBody>
          <a:bodyPr wrap="square" rtlCol="0">
            <a:spAutoFit/>
          </a:bodyPr>
          <a:lstStyle/>
          <a:p>
            <a:r>
              <a:rPr lang="en-GB" sz="1000" dirty="0"/>
              <a:t>Table 6: Low &amp; Medium Impact Savings Plan 2024/25</a:t>
            </a:r>
          </a:p>
          <a:p>
            <a:endParaRPr lang="en-GB" dirty="0"/>
          </a:p>
        </p:txBody>
      </p:sp>
      <p:pic>
        <p:nvPicPr>
          <p:cNvPr id="6" name="Picture 5">
            <a:extLst>
              <a:ext uri="{FF2B5EF4-FFF2-40B4-BE49-F238E27FC236}">
                <a16:creationId xmlns:a16="http://schemas.microsoft.com/office/drawing/2014/main" id="{20FED910-D7DB-1447-A5AF-6E5A3ACBE5E6}"/>
              </a:ext>
            </a:extLst>
          </p:cNvPr>
          <p:cNvPicPr>
            <a:picLocks noChangeAspect="1"/>
          </p:cNvPicPr>
          <p:nvPr/>
        </p:nvPicPr>
        <p:blipFill>
          <a:blip r:embed="rId5"/>
          <a:stretch>
            <a:fillRect/>
          </a:stretch>
        </p:blipFill>
        <p:spPr>
          <a:xfrm>
            <a:off x="467544" y="784083"/>
            <a:ext cx="7868252" cy="5922064"/>
          </a:xfrm>
          <a:prstGeom prst="rect">
            <a:avLst/>
          </a:prstGeom>
        </p:spPr>
      </p:pic>
    </p:spTree>
    <p:extLst>
      <p:ext uri="{BB962C8B-B14F-4D97-AF65-F5344CB8AC3E}">
        <p14:creationId xmlns:p14="http://schemas.microsoft.com/office/powerpoint/2010/main" val="2875967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452320" y="6437218"/>
            <a:ext cx="1161826" cy="365125"/>
          </a:xfrm>
        </p:spPr>
        <p:txBody>
          <a:bodyPr/>
          <a:lstStyle/>
          <a:p>
            <a:r>
              <a:rPr lang="en-GB" sz="1000" dirty="0">
                <a:solidFill>
                  <a:schemeClr val="tx1">
                    <a:alpha val="20000"/>
                  </a:schemeClr>
                </a:solidFill>
              </a:rPr>
              <a:t>12/17</a:t>
            </a:r>
          </a:p>
        </p:txBody>
      </p:sp>
      <p:pic>
        <p:nvPicPr>
          <p:cNvPr id="10" name="Picture 9"/>
          <p:cNvPicPr>
            <a:picLocks noChangeAspect="1"/>
          </p:cNvPicPr>
          <p:nvPr/>
        </p:nvPicPr>
        <p:blipFill>
          <a:blip r:embed="rId3"/>
          <a:stretch>
            <a:fillRect/>
          </a:stretch>
        </p:blipFill>
        <p:spPr>
          <a:xfrm>
            <a:off x="7026468" y="124358"/>
            <a:ext cx="2013530" cy="481496"/>
          </a:xfrm>
          <a:prstGeom prst="rect">
            <a:avLst/>
          </a:prstGeom>
        </p:spPr>
      </p:pic>
      <p:pic>
        <p:nvPicPr>
          <p:cNvPr id="12" name="Picture 11">
            <a:extLst>
              <a:ext uri="{FF2B5EF4-FFF2-40B4-BE49-F238E27FC236}">
                <a16:creationId xmlns:a16="http://schemas.microsoft.com/office/drawing/2014/main" id="{FAA33D8D-B5F8-E62C-7767-CFC8A7AB7F7C}"/>
              </a:ext>
            </a:extLst>
          </p:cNvPr>
          <p:cNvPicPr>
            <a:picLocks noChangeAspect="1"/>
          </p:cNvPicPr>
          <p:nvPr/>
        </p:nvPicPr>
        <p:blipFill>
          <a:blip r:embed="rId4"/>
          <a:stretch>
            <a:fillRect/>
          </a:stretch>
        </p:blipFill>
        <p:spPr>
          <a:xfrm>
            <a:off x="0" y="701988"/>
            <a:ext cx="9144000" cy="18288"/>
          </a:xfrm>
          <a:prstGeom prst="rect">
            <a:avLst/>
          </a:prstGeom>
        </p:spPr>
      </p:pic>
      <p:sp>
        <p:nvSpPr>
          <p:cNvPr id="14" name="TextBox 13">
            <a:extLst>
              <a:ext uri="{FF2B5EF4-FFF2-40B4-BE49-F238E27FC236}">
                <a16:creationId xmlns:a16="http://schemas.microsoft.com/office/drawing/2014/main" id="{0314CD3A-C7F0-8C2E-F4F8-473E71B3B6A5}"/>
              </a:ext>
            </a:extLst>
          </p:cNvPr>
          <p:cNvSpPr txBox="1"/>
          <p:nvPr/>
        </p:nvSpPr>
        <p:spPr>
          <a:xfrm>
            <a:off x="395536" y="214658"/>
            <a:ext cx="4572000" cy="646331"/>
          </a:xfrm>
          <a:prstGeom prst="rect">
            <a:avLst/>
          </a:prstGeom>
          <a:noFill/>
        </p:spPr>
        <p:txBody>
          <a:bodyPr wrap="square">
            <a:spAutoFit/>
          </a:bodyPr>
          <a:lstStyle/>
          <a:p>
            <a:r>
              <a:rPr lang="en-GB" b="1" dirty="0"/>
              <a:t>5. Savings target 2024-25</a:t>
            </a:r>
          </a:p>
          <a:p>
            <a:endParaRPr lang="en-GB" b="1" u="sng" dirty="0"/>
          </a:p>
        </p:txBody>
      </p:sp>
      <p:pic>
        <p:nvPicPr>
          <p:cNvPr id="2" name="Picture 1">
            <a:extLst>
              <a:ext uri="{FF2B5EF4-FFF2-40B4-BE49-F238E27FC236}">
                <a16:creationId xmlns:a16="http://schemas.microsoft.com/office/drawing/2014/main" id="{54872245-D40A-8518-25B2-D0795C6A7E1E}"/>
              </a:ext>
            </a:extLst>
          </p:cNvPr>
          <p:cNvPicPr>
            <a:picLocks noChangeAspect="1"/>
          </p:cNvPicPr>
          <p:nvPr/>
        </p:nvPicPr>
        <p:blipFill>
          <a:blip r:embed="rId5"/>
          <a:stretch>
            <a:fillRect/>
          </a:stretch>
        </p:blipFill>
        <p:spPr>
          <a:xfrm>
            <a:off x="107504" y="1276567"/>
            <a:ext cx="8785579" cy="4604360"/>
          </a:xfrm>
          <a:prstGeom prst="rect">
            <a:avLst/>
          </a:prstGeom>
        </p:spPr>
      </p:pic>
    </p:spTree>
    <p:extLst>
      <p:ext uri="{BB962C8B-B14F-4D97-AF65-F5344CB8AC3E}">
        <p14:creationId xmlns:p14="http://schemas.microsoft.com/office/powerpoint/2010/main" val="4101134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100392" y="6453336"/>
            <a:ext cx="616070" cy="349007"/>
          </a:xfrm>
        </p:spPr>
        <p:txBody>
          <a:bodyPr/>
          <a:lstStyle/>
          <a:p>
            <a:fld id="{DEB40F9D-FC84-44D8-9756-B25FA8827EDF}" type="slidenum">
              <a:rPr lang="en-GB" sz="1000" smtClean="0">
                <a:solidFill>
                  <a:schemeClr val="tx1">
                    <a:alpha val="20000"/>
                  </a:schemeClr>
                </a:solidFill>
              </a:rPr>
              <a:t>13</a:t>
            </a:fld>
            <a:r>
              <a:rPr lang="en-GB" sz="1000" dirty="0">
                <a:solidFill>
                  <a:schemeClr val="tx1">
                    <a:alpha val="20000"/>
                  </a:schemeClr>
                </a:solidFill>
              </a:rPr>
              <a:t>/17</a:t>
            </a:r>
          </a:p>
          <a:p>
            <a:endParaRPr lang="en-GB" sz="1000" dirty="0">
              <a:solidFill>
                <a:schemeClr val="tx1">
                  <a:alpha val="20000"/>
                </a:schemeClr>
              </a:solidFill>
            </a:endParaRPr>
          </a:p>
        </p:txBody>
      </p:sp>
      <p:pic>
        <p:nvPicPr>
          <p:cNvPr id="10" name="Picture 9"/>
          <p:cNvPicPr>
            <a:picLocks noChangeAspect="1"/>
          </p:cNvPicPr>
          <p:nvPr/>
        </p:nvPicPr>
        <p:blipFill>
          <a:blip r:embed="rId3"/>
          <a:stretch>
            <a:fillRect/>
          </a:stretch>
        </p:blipFill>
        <p:spPr>
          <a:xfrm>
            <a:off x="6032269" y="186185"/>
            <a:ext cx="3024336" cy="792088"/>
          </a:xfrm>
          <a:prstGeom prst="rect">
            <a:avLst/>
          </a:prstGeom>
        </p:spPr>
      </p:pic>
      <p:sp>
        <p:nvSpPr>
          <p:cNvPr id="8" name="TextBox 7">
            <a:extLst>
              <a:ext uri="{FF2B5EF4-FFF2-40B4-BE49-F238E27FC236}">
                <a16:creationId xmlns:a16="http://schemas.microsoft.com/office/drawing/2014/main" id="{C7A06F1B-7B21-19EA-37C0-F9D4560DD95B}"/>
              </a:ext>
            </a:extLst>
          </p:cNvPr>
          <p:cNvSpPr txBox="1"/>
          <p:nvPr/>
        </p:nvSpPr>
        <p:spPr>
          <a:xfrm>
            <a:off x="302925" y="1995130"/>
            <a:ext cx="8413537" cy="615553"/>
          </a:xfrm>
          <a:prstGeom prst="rect">
            <a:avLst/>
          </a:prstGeom>
          <a:noFill/>
        </p:spPr>
        <p:txBody>
          <a:bodyPr wrap="square">
            <a:spAutoFit/>
          </a:bodyPr>
          <a:lstStyle/>
          <a:p>
            <a:r>
              <a:rPr lang="en-GB" sz="1200" dirty="0">
                <a:effectLst/>
                <a:latin typeface="Arial" panose="020B0604020202020204" pitchFamily="34" charset="0"/>
                <a:ea typeface="Calibri" panose="020F0502020204030204" pitchFamily="34" charset="0"/>
                <a:cs typeface="Times New Roman" panose="02020603050405020304" pitchFamily="18"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GB" sz="1200" dirty="0"/>
          </a:p>
          <a:p>
            <a:endParaRPr lang="en-GB" sz="1000" b="1" dirty="0"/>
          </a:p>
        </p:txBody>
      </p:sp>
      <p:pic>
        <p:nvPicPr>
          <p:cNvPr id="6" name="Picture 5">
            <a:extLst>
              <a:ext uri="{FF2B5EF4-FFF2-40B4-BE49-F238E27FC236}">
                <a16:creationId xmlns:a16="http://schemas.microsoft.com/office/drawing/2014/main" id="{B1A54EC9-66B5-890C-8DF6-8A90B288CFD2}"/>
              </a:ext>
            </a:extLst>
          </p:cNvPr>
          <p:cNvPicPr>
            <a:picLocks noChangeAspect="1"/>
          </p:cNvPicPr>
          <p:nvPr/>
        </p:nvPicPr>
        <p:blipFill>
          <a:blip r:embed="rId4"/>
          <a:stretch>
            <a:fillRect/>
          </a:stretch>
        </p:blipFill>
        <p:spPr>
          <a:xfrm>
            <a:off x="0" y="1052736"/>
            <a:ext cx="9144000" cy="18288"/>
          </a:xfrm>
          <a:prstGeom prst="rect">
            <a:avLst/>
          </a:prstGeom>
        </p:spPr>
      </p:pic>
      <p:sp>
        <p:nvSpPr>
          <p:cNvPr id="9" name="TextBox 8">
            <a:extLst>
              <a:ext uri="{FF2B5EF4-FFF2-40B4-BE49-F238E27FC236}">
                <a16:creationId xmlns:a16="http://schemas.microsoft.com/office/drawing/2014/main" id="{929F3F32-667C-D6DA-5C2D-5321A6EFFA0B}"/>
              </a:ext>
            </a:extLst>
          </p:cNvPr>
          <p:cNvSpPr txBox="1"/>
          <p:nvPr/>
        </p:nvSpPr>
        <p:spPr>
          <a:xfrm>
            <a:off x="395536" y="335361"/>
            <a:ext cx="4572000" cy="369332"/>
          </a:xfrm>
          <a:prstGeom prst="rect">
            <a:avLst/>
          </a:prstGeom>
          <a:noFill/>
        </p:spPr>
        <p:txBody>
          <a:bodyPr wrap="square">
            <a:spAutoFit/>
          </a:bodyPr>
          <a:lstStyle/>
          <a:p>
            <a:r>
              <a:rPr lang="en-GB" b="1" dirty="0"/>
              <a:t>6. Forecasted Plan 2024-25</a:t>
            </a:r>
          </a:p>
        </p:txBody>
      </p:sp>
      <p:sp>
        <p:nvSpPr>
          <p:cNvPr id="16" name="TextBox 15">
            <a:extLst>
              <a:ext uri="{FF2B5EF4-FFF2-40B4-BE49-F238E27FC236}">
                <a16:creationId xmlns:a16="http://schemas.microsoft.com/office/drawing/2014/main" id="{207BE5FC-37F3-001D-DA1D-674A7CBB7319}"/>
              </a:ext>
            </a:extLst>
          </p:cNvPr>
          <p:cNvSpPr txBox="1"/>
          <p:nvPr/>
        </p:nvSpPr>
        <p:spPr>
          <a:xfrm>
            <a:off x="365206" y="1178167"/>
            <a:ext cx="7663177" cy="523220"/>
          </a:xfrm>
          <a:prstGeom prst="rect">
            <a:avLst/>
          </a:prstGeom>
          <a:noFill/>
        </p:spPr>
        <p:txBody>
          <a:bodyPr wrap="square" rtlCol="0">
            <a:spAutoFit/>
          </a:bodyPr>
          <a:lstStyle/>
          <a:p>
            <a:r>
              <a:rPr lang="en-GB" sz="1400" dirty="0"/>
              <a:t>The table below sets out the potential Best, Base (Plan) and Worst Case Scenarios based on current run rates, pressures and achievement of savings in month 7. </a:t>
            </a:r>
            <a:endParaRPr lang="en-GB" sz="1400" b="1" dirty="0">
              <a:solidFill>
                <a:srgbClr val="FF0000"/>
              </a:solidFill>
              <a:highlight>
                <a:srgbClr val="FF0000"/>
              </a:highlight>
            </a:endParaRPr>
          </a:p>
        </p:txBody>
      </p:sp>
      <p:pic>
        <p:nvPicPr>
          <p:cNvPr id="11" name="Picture 10">
            <a:extLst>
              <a:ext uri="{FF2B5EF4-FFF2-40B4-BE49-F238E27FC236}">
                <a16:creationId xmlns:a16="http://schemas.microsoft.com/office/drawing/2014/main" id="{39B41637-E937-9B73-62C7-8E2331A587C8}"/>
              </a:ext>
            </a:extLst>
          </p:cNvPr>
          <p:cNvPicPr>
            <a:picLocks noChangeAspect="1"/>
          </p:cNvPicPr>
          <p:nvPr/>
        </p:nvPicPr>
        <p:blipFill>
          <a:blip r:embed="rId5"/>
          <a:stretch>
            <a:fillRect/>
          </a:stretch>
        </p:blipFill>
        <p:spPr>
          <a:xfrm>
            <a:off x="126771" y="2348880"/>
            <a:ext cx="8890457" cy="1807691"/>
          </a:xfrm>
          <a:prstGeom prst="rect">
            <a:avLst/>
          </a:prstGeom>
        </p:spPr>
      </p:pic>
    </p:spTree>
    <p:extLst>
      <p:ext uri="{BB962C8B-B14F-4D97-AF65-F5344CB8AC3E}">
        <p14:creationId xmlns:p14="http://schemas.microsoft.com/office/powerpoint/2010/main" val="4278161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100392" y="6453336"/>
            <a:ext cx="616070" cy="349007"/>
          </a:xfrm>
        </p:spPr>
        <p:txBody>
          <a:bodyPr/>
          <a:lstStyle/>
          <a:p>
            <a:fld id="{DEB40F9D-FC84-44D8-9756-B25FA8827EDF}" type="slidenum">
              <a:rPr lang="en-GB" sz="1000" smtClean="0">
                <a:solidFill>
                  <a:schemeClr val="tx1">
                    <a:alpha val="20000"/>
                  </a:schemeClr>
                </a:solidFill>
              </a:rPr>
              <a:t>14</a:t>
            </a:fld>
            <a:r>
              <a:rPr lang="en-GB" sz="1000" dirty="0">
                <a:solidFill>
                  <a:schemeClr val="tx1">
                    <a:alpha val="20000"/>
                  </a:schemeClr>
                </a:solidFill>
              </a:rPr>
              <a:t>/17</a:t>
            </a:r>
          </a:p>
          <a:p>
            <a:endParaRPr lang="en-GB" sz="1000" dirty="0">
              <a:solidFill>
                <a:schemeClr val="tx1">
                  <a:alpha val="20000"/>
                </a:schemeClr>
              </a:solidFill>
            </a:endParaRPr>
          </a:p>
        </p:txBody>
      </p:sp>
      <p:pic>
        <p:nvPicPr>
          <p:cNvPr id="10" name="Picture 9"/>
          <p:cNvPicPr>
            <a:picLocks noChangeAspect="1"/>
          </p:cNvPicPr>
          <p:nvPr/>
        </p:nvPicPr>
        <p:blipFill>
          <a:blip r:embed="rId3"/>
          <a:stretch>
            <a:fillRect/>
          </a:stretch>
        </p:blipFill>
        <p:spPr>
          <a:xfrm>
            <a:off x="6032269" y="186185"/>
            <a:ext cx="3024336" cy="792088"/>
          </a:xfrm>
          <a:prstGeom prst="rect">
            <a:avLst/>
          </a:prstGeom>
        </p:spPr>
      </p:pic>
      <p:pic>
        <p:nvPicPr>
          <p:cNvPr id="6" name="Picture 5">
            <a:extLst>
              <a:ext uri="{FF2B5EF4-FFF2-40B4-BE49-F238E27FC236}">
                <a16:creationId xmlns:a16="http://schemas.microsoft.com/office/drawing/2014/main" id="{B1A54EC9-66B5-890C-8DF6-8A90B288CFD2}"/>
              </a:ext>
            </a:extLst>
          </p:cNvPr>
          <p:cNvPicPr>
            <a:picLocks noChangeAspect="1"/>
          </p:cNvPicPr>
          <p:nvPr/>
        </p:nvPicPr>
        <p:blipFill>
          <a:blip r:embed="rId4"/>
          <a:stretch>
            <a:fillRect/>
          </a:stretch>
        </p:blipFill>
        <p:spPr>
          <a:xfrm>
            <a:off x="0" y="1052736"/>
            <a:ext cx="9144000" cy="18288"/>
          </a:xfrm>
          <a:prstGeom prst="rect">
            <a:avLst/>
          </a:prstGeom>
        </p:spPr>
      </p:pic>
      <p:sp>
        <p:nvSpPr>
          <p:cNvPr id="9" name="TextBox 8">
            <a:extLst>
              <a:ext uri="{FF2B5EF4-FFF2-40B4-BE49-F238E27FC236}">
                <a16:creationId xmlns:a16="http://schemas.microsoft.com/office/drawing/2014/main" id="{929F3F32-667C-D6DA-5C2D-5321A6EFFA0B}"/>
              </a:ext>
            </a:extLst>
          </p:cNvPr>
          <p:cNvSpPr txBox="1"/>
          <p:nvPr/>
        </p:nvSpPr>
        <p:spPr>
          <a:xfrm>
            <a:off x="395535" y="335361"/>
            <a:ext cx="5636733" cy="646331"/>
          </a:xfrm>
          <a:prstGeom prst="rect">
            <a:avLst/>
          </a:prstGeom>
          <a:noFill/>
        </p:spPr>
        <p:txBody>
          <a:bodyPr wrap="square">
            <a:spAutoFit/>
          </a:bodyPr>
          <a:lstStyle/>
          <a:p>
            <a:r>
              <a:rPr lang="en-GB" b="1" dirty="0"/>
              <a:t>6. Forecasted Plan 2024-25 – Scenarios - basis of assumptions </a:t>
            </a:r>
          </a:p>
        </p:txBody>
      </p:sp>
      <p:sp>
        <p:nvSpPr>
          <p:cNvPr id="7" name="TextBox 6">
            <a:extLst>
              <a:ext uri="{FF2B5EF4-FFF2-40B4-BE49-F238E27FC236}">
                <a16:creationId xmlns:a16="http://schemas.microsoft.com/office/drawing/2014/main" id="{9DCA1E2F-D99D-7DC3-3F18-6EF000C0A257}"/>
              </a:ext>
            </a:extLst>
          </p:cNvPr>
          <p:cNvSpPr txBox="1"/>
          <p:nvPr/>
        </p:nvSpPr>
        <p:spPr>
          <a:xfrm>
            <a:off x="395535" y="1582340"/>
            <a:ext cx="7956885" cy="3508653"/>
          </a:xfrm>
          <a:prstGeom prst="rect">
            <a:avLst/>
          </a:prstGeom>
          <a:noFill/>
        </p:spPr>
        <p:txBody>
          <a:bodyPr wrap="square" rtlCol="0">
            <a:spAutoFit/>
          </a:bodyPr>
          <a:lstStyle/>
          <a:p>
            <a:r>
              <a:rPr lang="en-GB" sz="1600" b="1" dirty="0"/>
              <a:t>Best Case Scenario:  </a:t>
            </a:r>
            <a:r>
              <a:rPr lang="en-GB" sz="1600" dirty="0"/>
              <a:t>Assumes full achievement of £22m Low/Medium impact savings plans, additional pressures of c£900k will be addressed due to availability of additional growth funding of £1m from SPPG and that the Trust will underspend on control total by £2m.</a:t>
            </a:r>
          </a:p>
          <a:p>
            <a:endParaRPr lang="en-GB" sz="1600" dirty="0"/>
          </a:p>
          <a:p>
            <a:r>
              <a:rPr lang="en-GB" sz="1600" b="1" dirty="0"/>
              <a:t>Base Case Scenario: </a:t>
            </a:r>
            <a:r>
              <a:rPr lang="en-GB" sz="1600" dirty="0"/>
              <a:t>Assumes full achievement of £22m Low/Medium impact savings plans, additional pressures of c£900k will be addressed due to availability of additional growth funding of £1m from SPPG and Trust will breakeven.</a:t>
            </a:r>
          </a:p>
          <a:p>
            <a:endParaRPr lang="en-GB" sz="1600" b="1" dirty="0"/>
          </a:p>
          <a:p>
            <a:r>
              <a:rPr lang="en-GB" sz="1600" b="1" dirty="0"/>
              <a:t>Worst Case Scenario: </a:t>
            </a:r>
            <a:r>
              <a:rPr lang="en-GB" sz="1600" dirty="0"/>
              <a:t>Assumes full achievement of £22m Low/Medium impact savings plans, additional pressures of c£900k will be addressed due to availability of additional growth funding of £1m from SPPG but that the Trust will spend £2m over control total as Medicine &amp; Unscheduled Care will not recoup overspend and spend will increase over winter period across all Directorates (over the funding envelope for Winter Pressures).</a:t>
            </a:r>
          </a:p>
          <a:p>
            <a:endParaRPr lang="en-GB" sz="1400" dirty="0"/>
          </a:p>
        </p:txBody>
      </p:sp>
    </p:spTree>
    <p:extLst>
      <p:ext uri="{BB962C8B-B14F-4D97-AF65-F5344CB8AC3E}">
        <p14:creationId xmlns:p14="http://schemas.microsoft.com/office/powerpoint/2010/main" val="3866601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nvGraphicFramePr>
        <p:xfrm>
          <a:off x="251520" y="2492896"/>
          <a:ext cx="5112568" cy="181597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5868144" y="404664"/>
            <a:ext cx="3180034"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Risks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0" name="Slide Number Placeholder 9"/>
          <p:cNvSpPr>
            <a:spLocks noGrp="1"/>
          </p:cNvSpPr>
          <p:nvPr>
            <p:ph type="sldNum" sz="quarter" idx="12"/>
          </p:nvPr>
        </p:nvSpPr>
        <p:spPr>
          <a:xfrm>
            <a:off x="8028384" y="6453336"/>
            <a:ext cx="754400" cy="34900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EB40F9D-FC84-44D8-9756-B25FA8827EDF}" type="slidenum">
              <a:rPr kumimoji="0" lang="en-GB" sz="1000" b="0" i="0" u="none" strike="noStrike" kern="1200" cap="none" spc="0" normalizeH="0" baseline="0" noProof="0" smtClean="0">
                <a:ln>
                  <a:noFill/>
                </a:ln>
                <a:solidFill>
                  <a:prstClr val="black">
                    <a:alpha val="20000"/>
                  </a:prstClr>
                </a:solidFill>
                <a:effectLst/>
                <a:uLnTx/>
                <a:uFillTx/>
                <a:latin typeface="Calibri Light" panose="020F03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r>
              <a:rPr kumimoji="0" lang="en-GB" sz="1000" b="0" i="0" u="none" strike="noStrike" kern="1200" cap="none" spc="0" normalizeH="0" baseline="0" noProof="0" dirty="0">
                <a:ln>
                  <a:noFill/>
                </a:ln>
                <a:solidFill>
                  <a:prstClr val="black">
                    <a:alpha val="20000"/>
                  </a:prstClr>
                </a:solidFill>
                <a:effectLst/>
                <a:uLnTx/>
                <a:uFillTx/>
                <a:latin typeface="Calibri Light" panose="020F0302020204030204"/>
                <a:ea typeface="+mn-ea"/>
                <a:cs typeface="+mn-cs"/>
              </a:rPr>
              <a:t>/17</a:t>
            </a:r>
          </a:p>
        </p:txBody>
      </p:sp>
      <p:pic>
        <p:nvPicPr>
          <p:cNvPr id="7" name="Picture 6"/>
          <p:cNvPicPr>
            <a:picLocks noChangeAspect="1"/>
          </p:cNvPicPr>
          <p:nvPr/>
        </p:nvPicPr>
        <p:blipFill>
          <a:blip r:embed="rId3"/>
          <a:stretch>
            <a:fillRect/>
          </a:stretch>
        </p:blipFill>
        <p:spPr>
          <a:xfrm>
            <a:off x="6012159" y="117070"/>
            <a:ext cx="3102185" cy="809266"/>
          </a:xfrm>
          <a:prstGeom prst="rect">
            <a:avLst/>
          </a:prstGeom>
        </p:spPr>
      </p:pic>
      <p:sp>
        <p:nvSpPr>
          <p:cNvPr id="4" name="TextBox 3">
            <a:extLst>
              <a:ext uri="{FF2B5EF4-FFF2-40B4-BE49-F238E27FC236}">
                <a16:creationId xmlns:a16="http://schemas.microsoft.com/office/drawing/2014/main" id="{096B248C-AFD6-1392-8292-71E908B4F8DB}"/>
              </a:ext>
            </a:extLst>
          </p:cNvPr>
          <p:cNvSpPr txBox="1"/>
          <p:nvPr/>
        </p:nvSpPr>
        <p:spPr>
          <a:xfrm>
            <a:off x="218290" y="6558707"/>
            <a:ext cx="792088"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pic>
        <p:nvPicPr>
          <p:cNvPr id="6" name="Picture 5">
            <a:extLst>
              <a:ext uri="{FF2B5EF4-FFF2-40B4-BE49-F238E27FC236}">
                <a16:creationId xmlns:a16="http://schemas.microsoft.com/office/drawing/2014/main" id="{35BE29FB-92F8-2206-7B8E-2463F71D5DC8}"/>
              </a:ext>
            </a:extLst>
          </p:cNvPr>
          <p:cNvPicPr>
            <a:picLocks noChangeAspect="1"/>
          </p:cNvPicPr>
          <p:nvPr/>
        </p:nvPicPr>
        <p:blipFill>
          <a:blip r:embed="rId4"/>
          <a:stretch>
            <a:fillRect/>
          </a:stretch>
        </p:blipFill>
        <p:spPr>
          <a:xfrm>
            <a:off x="0" y="1034448"/>
            <a:ext cx="9144000" cy="18288"/>
          </a:xfrm>
          <a:prstGeom prst="rect">
            <a:avLst/>
          </a:prstGeom>
        </p:spPr>
      </p:pic>
      <p:sp>
        <p:nvSpPr>
          <p:cNvPr id="9" name="TextBox 8">
            <a:extLst>
              <a:ext uri="{FF2B5EF4-FFF2-40B4-BE49-F238E27FC236}">
                <a16:creationId xmlns:a16="http://schemas.microsoft.com/office/drawing/2014/main" id="{BE22D4B1-C5CD-0DD6-B46C-679881E0A399}"/>
              </a:ext>
            </a:extLst>
          </p:cNvPr>
          <p:cNvSpPr txBox="1"/>
          <p:nvPr/>
        </p:nvSpPr>
        <p:spPr>
          <a:xfrm>
            <a:off x="213943" y="314996"/>
            <a:ext cx="45720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strike="noStrike" kern="1200" cap="none" spc="0" normalizeH="0" baseline="0" noProof="0" dirty="0">
                <a:ln>
                  <a:noFill/>
                </a:ln>
                <a:solidFill>
                  <a:prstClr val="black"/>
                </a:solidFill>
                <a:effectLst/>
                <a:uLnTx/>
                <a:uFillTx/>
                <a:ea typeface="+mn-ea"/>
                <a:cs typeface="+mn-cs"/>
              </a:rPr>
              <a:t>7. </a:t>
            </a:r>
            <a:r>
              <a:rPr lang="en-GB" sz="1800" b="1" dirty="0">
                <a:solidFill>
                  <a:prstClr val="black"/>
                </a:solidFill>
                <a:cs typeface="Arial" panose="020B0604020202020204" pitchFamily="34" charset="0"/>
              </a:rPr>
              <a:t>Capital (CRL) at </a:t>
            </a:r>
            <a:r>
              <a:rPr lang="en-GB" b="1" dirty="0">
                <a:solidFill>
                  <a:prstClr val="black"/>
                </a:solidFill>
                <a:cs typeface="Arial" panose="020B0604020202020204" pitchFamily="34" charset="0"/>
              </a:rPr>
              <a:t>October </a:t>
            </a:r>
            <a:r>
              <a:rPr lang="en-GB" sz="1800" b="1" dirty="0">
                <a:solidFill>
                  <a:prstClr val="black"/>
                </a:solidFill>
                <a:cs typeface="Arial" panose="020B0604020202020204" pitchFamily="34" charset="0"/>
              </a:rPr>
              <a:t>2024</a:t>
            </a:r>
            <a:endParaRPr kumimoji="0" lang="en-GB" sz="1800" b="1" i="0" strike="noStrike" kern="1200" cap="none" spc="0" normalizeH="0" baseline="0" noProof="0" dirty="0">
              <a:ln>
                <a:noFill/>
              </a:ln>
              <a:solidFill>
                <a:prstClr val="black"/>
              </a:solidFill>
              <a:effectLst/>
              <a:uLnTx/>
              <a:uFillTx/>
              <a:ea typeface="+mn-ea"/>
              <a:cs typeface="+mn-cs"/>
            </a:endParaRPr>
          </a:p>
        </p:txBody>
      </p:sp>
      <p:sp>
        <p:nvSpPr>
          <p:cNvPr id="12" name="TextBox 11">
            <a:extLst>
              <a:ext uri="{FF2B5EF4-FFF2-40B4-BE49-F238E27FC236}">
                <a16:creationId xmlns:a16="http://schemas.microsoft.com/office/drawing/2014/main" id="{B984FEE0-71A7-8986-E241-AF2DCAEFB41C}"/>
              </a:ext>
            </a:extLst>
          </p:cNvPr>
          <p:cNvSpPr txBox="1"/>
          <p:nvPr/>
        </p:nvSpPr>
        <p:spPr>
          <a:xfrm>
            <a:off x="251520" y="5344576"/>
            <a:ext cx="8424936" cy="1077218"/>
          </a:xfrm>
          <a:prstGeom prst="rect">
            <a:avLst/>
          </a:prstGeom>
          <a:noFill/>
        </p:spPr>
        <p:txBody>
          <a:bodyPr wrap="square">
            <a:spAutoFit/>
          </a:bodyPr>
          <a:lstStyle/>
          <a:p>
            <a:r>
              <a:rPr lang="en-GB" sz="1600" dirty="0"/>
              <a:t>As at month 7 £8.5m has been spent.  The Trust is forecasted to spend a further £23.2m, £4.4m in General Capital and £18.7m in Specific. This is normal for this time of year as schemes are anticipated to complete in latter months.</a:t>
            </a:r>
            <a:endParaRPr lang="en-GB" sz="1600" dirty="0">
              <a:solidFill>
                <a:prstClr val="black"/>
              </a:solidFill>
              <a:latin typeface="Calibri Light" panose="020F0302020204030204"/>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13" name="TextBox 12">
            <a:extLst>
              <a:ext uri="{FF2B5EF4-FFF2-40B4-BE49-F238E27FC236}">
                <a16:creationId xmlns:a16="http://schemas.microsoft.com/office/drawing/2014/main" id="{3E7F06EF-7970-C867-1C82-7914DB050A82}"/>
              </a:ext>
            </a:extLst>
          </p:cNvPr>
          <p:cNvSpPr txBox="1"/>
          <p:nvPr/>
        </p:nvSpPr>
        <p:spPr>
          <a:xfrm>
            <a:off x="213942" y="1196752"/>
            <a:ext cx="5654201" cy="307777"/>
          </a:xfrm>
          <a:prstGeom prst="rect">
            <a:avLst/>
          </a:prstGeom>
          <a:noFill/>
        </p:spPr>
        <p:txBody>
          <a:bodyPr wrap="square" rtlCol="0">
            <a:spAutoFit/>
          </a:bodyPr>
          <a:lstStyle/>
          <a:p>
            <a:r>
              <a:rPr lang="en-GB" sz="1400" dirty="0"/>
              <a:t>The table below show Capital (CRL) spend against budget at Month 7</a:t>
            </a:r>
          </a:p>
        </p:txBody>
      </p:sp>
      <p:pic>
        <p:nvPicPr>
          <p:cNvPr id="2" name="Picture 1">
            <a:extLst>
              <a:ext uri="{FF2B5EF4-FFF2-40B4-BE49-F238E27FC236}">
                <a16:creationId xmlns:a16="http://schemas.microsoft.com/office/drawing/2014/main" id="{0F22BAA0-EFCF-F460-7818-771BBDFDDCFF}"/>
              </a:ext>
            </a:extLst>
          </p:cNvPr>
          <p:cNvPicPr>
            <a:picLocks noChangeAspect="1"/>
          </p:cNvPicPr>
          <p:nvPr/>
        </p:nvPicPr>
        <p:blipFill>
          <a:blip r:embed="rId5"/>
          <a:stretch>
            <a:fillRect/>
          </a:stretch>
        </p:blipFill>
        <p:spPr>
          <a:xfrm>
            <a:off x="251520" y="1510185"/>
            <a:ext cx="8633366" cy="3840730"/>
          </a:xfrm>
          <a:prstGeom prst="rect">
            <a:avLst/>
          </a:prstGeom>
        </p:spPr>
      </p:pic>
    </p:spTree>
    <p:extLst>
      <p:ext uri="{BB962C8B-B14F-4D97-AF65-F5344CB8AC3E}">
        <p14:creationId xmlns:p14="http://schemas.microsoft.com/office/powerpoint/2010/main" val="4192869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868144" y="404664"/>
            <a:ext cx="3180034" cy="523220"/>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Risks</a:t>
            </a:r>
          </a:p>
          <a:p>
            <a:endParaRPr lang="en-GB" sz="1400" b="1" dirty="0">
              <a:solidFill>
                <a:schemeClr val="bg1"/>
              </a:solidFill>
              <a:latin typeface="Arial" panose="020B0604020202020204" pitchFamily="34" charset="0"/>
              <a:cs typeface="Arial" panose="020B0604020202020204" pitchFamily="34" charset="0"/>
            </a:endParaRPr>
          </a:p>
        </p:txBody>
      </p:sp>
      <p:sp>
        <p:nvSpPr>
          <p:cNvPr id="10" name="Slide Number Placeholder 9"/>
          <p:cNvSpPr>
            <a:spLocks noGrp="1"/>
          </p:cNvSpPr>
          <p:nvPr>
            <p:ph type="sldNum" sz="quarter" idx="12"/>
          </p:nvPr>
        </p:nvSpPr>
        <p:spPr>
          <a:xfrm>
            <a:off x="8028384" y="6453336"/>
            <a:ext cx="754400" cy="349007"/>
          </a:xfrm>
        </p:spPr>
        <p:txBody>
          <a:bodyPr/>
          <a:lstStyle/>
          <a:p>
            <a:fld id="{DEB40F9D-FC84-44D8-9756-B25FA8827EDF}" type="slidenum">
              <a:rPr lang="en-GB" sz="1000" smtClean="0">
                <a:solidFill>
                  <a:schemeClr val="tx1">
                    <a:alpha val="20000"/>
                  </a:schemeClr>
                </a:solidFill>
              </a:rPr>
              <a:t>16</a:t>
            </a:fld>
            <a:r>
              <a:rPr lang="en-GB" sz="1000" dirty="0">
                <a:solidFill>
                  <a:schemeClr val="tx1">
                    <a:alpha val="20000"/>
                  </a:schemeClr>
                </a:solidFill>
              </a:rPr>
              <a:t>/17</a:t>
            </a:r>
          </a:p>
        </p:txBody>
      </p:sp>
      <p:pic>
        <p:nvPicPr>
          <p:cNvPr id="7" name="Picture 6"/>
          <p:cNvPicPr>
            <a:picLocks noChangeAspect="1"/>
          </p:cNvPicPr>
          <p:nvPr/>
        </p:nvPicPr>
        <p:blipFill>
          <a:blip r:embed="rId2"/>
          <a:stretch>
            <a:fillRect/>
          </a:stretch>
        </p:blipFill>
        <p:spPr>
          <a:xfrm>
            <a:off x="6012159" y="117070"/>
            <a:ext cx="3102185" cy="809266"/>
          </a:xfrm>
          <a:prstGeom prst="rect">
            <a:avLst/>
          </a:prstGeom>
        </p:spPr>
      </p:pic>
      <p:sp>
        <p:nvSpPr>
          <p:cNvPr id="4" name="TextBox 3">
            <a:extLst>
              <a:ext uri="{FF2B5EF4-FFF2-40B4-BE49-F238E27FC236}">
                <a16:creationId xmlns:a16="http://schemas.microsoft.com/office/drawing/2014/main" id="{096B248C-AFD6-1392-8292-71E908B4F8DB}"/>
              </a:ext>
            </a:extLst>
          </p:cNvPr>
          <p:cNvSpPr txBox="1"/>
          <p:nvPr/>
        </p:nvSpPr>
        <p:spPr>
          <a:xfrm>
            <a:off x="218290" y="6558707"/>
            <a:ext cx="792088" cy="276999"/>
          </a:xfrm>
          <a:prstGeom prst="rect">
            <a:avLst/>
          </a:prstGeom>
          <a:noFill/>
        </p:spPr>
        <p:txBody>
          <a:bodyPr wrap="square" rtlCol="0">
            <a:spAutoFit/>
          </a:bodyPr>
          <a:lstStyle/>
          <a:p>
            <a:endParaRPr lang="en-GB" sz="1200" dirty="0"/>
          </a:p>
        </p:txBody>
      </p:sp>
      <p:pic>
        <p:nvPicPr>
          <p:cNvPr id="6" name="Picture 5">
            <a:extLst>
              <a:ext uri="{FF2B5EF4-FFF2-40B4-BE49-F238E27FC236}">
                <a16:creationId xmlns:a16="http://schemas.microsoft.com/office/drawing/2014/main" id="{35BE29FB-92F8-2206-7B8E-2463F71D5DC8}"/>
              </a:ext>
            </a:extLst>
          </p:cNvPr>
          <p:cNvPicPr>
            <a:picLocks noChangeAspect="1"/>
          </p:cNvPicPr>
          <p:nvPr/>
        </p:nvPicPr>
        <p:blipFill>
          <a:blip r:embed="rId3"/>
          <a:stretch>
            <a:fillRect/>
          </a:stretch>
        </p:blipFill>
        <p:spPr>
          <a:xfrm>
            <a:off x="0" y="1034448"/>
            <a:ext cx="9144000" cy="18288"/>
          </a:xfrm>
          <a:prstGeom prst="rect">
            <a:avLst/>
          </a:prstGeom>
        </p:spPr>
      </p:pic>
      <p:sp>
        <p:nvSpPr>
          <p:cNvPr id="9" name="TextBox 8">
            <a:extLst>
              <a:ext uri="{FF2B5EF4-FFF2-40B4-BE49-F238E27FC236}">
                <a16:creationId xmlns:a16="http://schemas.microsoft.com/office/drawing/2014/main" id="{BE22D4B1-C5CD-0DD6-B46C-679881E0A399}"/>
              </a:ext>
            </a:extLst>
          </p:cNvPr>
          <p:cNvSpPr txBox="1"/>
          <p:nvPr/>
        </p:nvSpPr>
        <p:spPr>
          <a:xfrm>
            <a:off x="647564" y="337037"/>
            <a:ext cx="4572000" cy="369332"/>
          </a:xfrm>
          <a:prstGeom prst="rect">
            <a:avLst/>
          </a:prstGeom>
          <a:noFill/>
        </p:spPr>
        <p:txBody>
          <a:bodyPr wrap="square">
            <a:spAutoFit/>
          </a:bodyPr>
          <a:lstStyle/>
          <a:p>
            <a:r>
              <a:rPr lang="en-GB" b="1" dirty="0"/>
              <a:t>8. Risks to Delivery of Plan and Proposed Actions</a:t>
            </a:r>
          </a:p>
        </p:txBody>
      </p:sp>
      <p:sp>
        <p:nvSpPr>
          <p:cNvPr id="8" name="TextBox 7">
            <a:extLst>
              <a:ext uri="{FF2B5EF4-FFF2-40B4-BE49-F238E27FC236}">
                <a16:creationId xmlns:a16="http://schemas.microsoft.com/office/drawing/2014/main" id="{43A3C4A2-BCB2-ECD9-1AD5-81DCC53AE2C6}"/>
              </a:ext>
            </a:extLst>
          </p:cNvPr>
          <p:cNvSpPr txBox="1"/>
          <p:nvPr/>
        </p:nvSpPr>
        <p:spPr>
          <a:xfrm>
            <a:off x="336280" y="836712"/>
            <a:ext cx="8418412" cy="5909310"/>
          </a:xfrm>
          <a:prstGeom prst="rect">
            <a:avLst/>
          </a:prstGeom>
          <a:noFill/>
        </p:spPr>
        <p:txBody>
          <a:bodyPr wrap="square">
            <a:spAutoFit/>
          </a:bodyPr>
          <a:lstStyle/>
          <a:p>
            <a:pPr marL="171450" indent="-171450">
              <a:buFont typeface="Arial" panose="020B0604020202020204" pitchFamily="34" charset="0"/>
              <a:buChar char="•"/>
            </a:pPr>
            <a:endParaRPr lang="en-GB" sz="1400" dirty="0"/>
          </a:p>
          <a:p>
            <a:r>
              <a:rPr lang="en-GB" sz="1400" b="1" dirty="0"/>
              <a:t>Risk 1 - </a:t>
            </a:r>
            <a:r>
              <a:rPr lang="en-GB" sz="1400" dirty="0"/>
              <a:t>To achieve the forecasted position costs must be contained within forecasted spend. The Trust is running at a surplus of £165k at Month 07 (control v actual) of which Medicine &amp; Unscheduled Care is over by £3.6m mainly payroll due to non-achievement of medical agency target and increased medical pay costs and this will likely increase in winter period.</a:t>
            </a:r>
          </a:p>
          <a:p>
            <a:pPr marL="171450" indent="-171450">
              <a:buFont typeface="Arial" panose="020B0604020202020204" pitchFamily="34" charset="0"/>
              <a:buChar char="•"/>
            </a:pPr>
            <a:endParaRPr lang="en-GB" sz="1400" dirty="0"/>
          </a:p>
          <a:p>
            <a:r>
              <a:rPr lang="en-GB" sz="1400" u="sng" dirty="0"/>
              <a:t>Proposed Action:</a:t>
            </a:r>
          </a:p>
          <a:p>
            <a:r>
              <a:rPr lang="en-GB" sz="1400" dirty="0"/>
              <a:t>MUSC with support from the Medical Workforce Group, chaired by the Medical Director, continues to urgently review and ensure financial controls in place to address the increase in medical locum usage and non-achievement of medical agency target, in particular in DHH and in ED and over the winter months to contain spend within control totals.</a:t>
            </a:r>
          </a:p>
          <a:p>
            <a:endParaRPr lang="en-GB" sz="1400" dirty="0"/>
          </a:p>
          <a:p>
            <a:r>
              <a:rPr lang="en-GB" sz="1400" dirty="0"/>
              <a:t>Nursing Workforce groups to continue to review agency and bank spend and implement actions to further reduce/stop agency in agreed areas.</a:t>
            </a:r>
          </a:p>
          <a:p>
            <a:endParaRPr lang="en-GB" sz="1400" dirty="0"/>
          </a:p>
          <a:p>
            <a:r>
              <a:rPr lang="en-GB" sz="1400" dirty="0"/>
              <a:t>All Directorates avoid incurring spend that could give rise to a pressure or at risk spend.</a:t>
            </a:r>
          </a:p>
          <a:p>
            <a:endParaRPr lang="en-GB" sz="1400" dirty="0"/>
          </a:p>
          <a:p>
            <a:r>
              <a:rPr lang="en-GB" sz="1400" b="1" dirty="0"/>
              <a:t>Risk 2 - </a:t>
            </a:r>
            <a:r>
              <a:rPr lang="en-GB" sz="1400" dirty="0"/>
              <a:t>Savings target not being met by Directorates with underachievement of £153k at October 2024, largely due to medical locum conversion, delay in savings from closure of </a:t>
            </a:r>
            <a:r>
              <a:rPr lang="en-GB" sz="1400" dirty="0" err="1"/>
              <a:t>uncommissioned</a:t>
            </a:r>
            <a:r>
              <a:rPr lang="en-GB" sz="1400" dirty="0"/>
              <a:t> ward and delay in Bluestone staffing conversion.</a:t>
            </a:r>
          </a:p>
          <a:p>
            <a:endParaRPr lang="en-GB" sz="1400" dirty="0"/>
          </a:p>
          <a:p>
            <a:r>
              <a:rPr lang="en-GB" sz="1400" u="sng" dirty="0"/>
              <a:t>Proposed Action:</a:t>
            </a:r>
          </a:p>
          <a:p>
            <a:r>
              <a:rPr lang="en-GB" sz="1400" dirty="0"/>
              <a:t>Directorates to ensure robust plans are implemented to fully achieve all £22m savings targets. RISE to challenge and monitor non-achievement of targets. Medical workforce group to report on medical locum target. </a:t>
            </a:r>
          </a:p>
          <a:p>
            <a:endParaRPr lang="en-GB" sz="1400" dirty="0"/>
          </a:p>
          <a:p>
            <a:pPr marL="171450" indent="-171450">
              <a:buFont typeface="Arial" panose="020B0604020202020204" pitchFamily="34" charset="0"/>
              <a:buChar char="•"/>
            </a:pPr>
            <a:endParaRPr lang="en-GB" sz="1400" dirty="0"/>
          </a:p>
          <a:p>
            <a:pPr marL="171450" indent="-171450">
              <a:buFont typeface="Arial" panose="020B0604020202020204" pitchFamily="34" charset="0"/>
              <a:buChar char="•"/>
            </a:pPr>
            <a:endParaRPr lang="en-GB" sz="1400" dirty="0"/>
          </a:p>
        </p:txBody>
      </p:sp>
    </p:spTree>
    <p:extLst>
      <p:ext uri="{BB962C8B-B14F-4D97-AF65-F5344CB8AC3E}">
        <p14:creationId xmlns:p14="http://schemas.microsoft.com/office/powerpoint/2010/main" val="1727809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868144" y="404664"/>
            <a:ext cx="3180034" cy="523220"/>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Risks</a:t>
            </a:r>
          </a:p>
          <a:p>
            <a:endParaRPr lang="en-GB" sz="1400" b="1" dirty="0">
              <a:solidFill>
                <a:schemeClr val="bg1"/>
              </a:solidFill>
              <a:latin typeface="Arial" panose="020B0604020202020204" pitchFamily="34" charset="0"/>
              <a:cs typeface="Arial" panose="020B0604020202020204" pitchFamily="34" charset="0"/>
            </a:endParaRPr>
          </a:p>
        </p:txBody>
      </p:sp>
      <p:sp>
        <p:nvSpPr>
          <p:cNvPr id="10" name="Slide Number Placeholder 9"/>
          <p:cNvSpPr>
            <a:spLocks noGrp="1"/>
          </p:cNvSpPr>
          <p:nvPr>
            <p:ph type="sldNum" sz="quarter" idx="12"/>
          </p:nvPr>
        </p:nvSpPr>
        <p:spPr>
          <a:xfrm>
            <a:off x="8028384" y="6453336"/>
            <a:ext cx="754400" cy="349007"/>
          </a:xfrm>
        </p:spPr>
        <p:txBody>
          <a:bodyPr/>
          <a:lstStyle/>
          <a:p>
            <a:fld id="{DEB40F9D-FC84-44D8-9756-B25FA8827EDF}" type="slidenum">
              <a:rPr lang="en-GB" sz="1000" smtClean="0">
                <a:solidFill>
                  <a:schemeClr val="tx1">
                    <a:alpha val="20000"/>
                  </a:schemeClr>
                </a:solidFill>
              </a:rPr>
              <a:t>17</a:t>
            </a:fld>
            <a:r>
              <a:rPr lang="en-GB" sz="1000" dirty="0">
                <a:solidFill>
                  <a:schemeClr val="tx1">
                    <a:alpha val="20000"/>
                  </a:schemeClr>
                </a:solidFill>
              </a:rPr>
              <a:t>/17</a:t>
            </a:r>
          </a:p>
        </p:txBody>
      </p:sp>
      <p:pic>
        <p:nvPicPr>
          <p:cNvPr id="7" name="Picture 6"/>
          <p:cNvPicPr>
            <a:picLocks noChangeAspect="1"/>
          </p:cNvPicPr>
          <p:nvPr/>
        </p:nvPicPr>
        <p:blipFill>
          <a:blip r:embed="rId2"/>
          <a:stretch>
            <a:fillRect/>
          </a:stretch>
        </p:blipFill>
        <p:spPr>
          <a:xfrm>
            <a:off x="6012159" y="117070"/>
            <a:ext cx="3102185" cy="809266"/>
          </a:xfrm>
          <a:prstGeom prst="rect">
            <a:avLst/>
          </a:prstGeom>
        </p:spPr>
      </p:pic>
      <p:sp>
        <p:nvSpPr>
          <p:cNvPr id="4" name="TextBox 3">
            <a:extLst>
              <a:ext uri="{FF2B5EF4-FFF2-40B4-BE49-F238E27FC236}">
                <a16:creationId xmlns:a16="http://schemas.microsoft.com/office/drawing/2014/main" id="{096B248C-AFD6-1392-8292-71E908B4F8DB}"/>
              </a:ext>
            </a:extLst>
          </p:cNvPr>
          <p:cNvSpPr txBox="1"/>
          <p:nvPr/>
        </p:nvSpPr>
        <p:spPr>
          <a:xfrm>
            <a:off x="218290" y="6558707"/>
            <a:ext cx="792088" cy="276999"/>
          </a:xfrm>
          <a:prstGeom prst="rect">
            <a:avLst/>
          </a:prstGeom>
          <a:noFill/>
        </p:spPr>
        <p:txBody>
          <a:bodyPr wrap="square" rtlCol="0">
            <a:spAutoFit/>
          </a:bodyPr>
          <a:lstStyle/>
          <a:p>
            <a:endParaRPr lang="en-GB" sz="1200" dirty="0"/>
          </a:p>
        </p:txBody>
      </p:sp>
      <p:pic>
        <p:nvPicPr>
          <p:cNvPr id="6" name="Picture 5">
            <a:extLst>
              <a:ext uri="{FF2B5EF4-FFF2-40B4-BE49-F238E27FC236}">
                <a16:creationId xmlns:a16="http://schemas.microsoft.com/office/drawing/2014/main" id="{35BE29FB-92F8-2206-7B8E-2463F71D5DC8}"/>
              </a:ext>
            </a:extLst>
          </p:cNvPr>
          <p:cNvPicPr>
            <a:picLocks noChangeAspect="1"/>
          </p:cNvPicPr>
          <p:nvPr/>
        </p:nvPicPr>
        <p:blipFill>
          <a:blip r:embed="rId3"/>
          <a:stretch>
            <a:fillRect/>
          </a:stretch>
        </p:blipFill>
        <p:spPr>
          <a:xfrm>
            <a:off x="0" y="1034448"/>
            <a:ext cx="9144000" cy="18288"/>
          </a:xfrm>
          <a:prstGeom prst="rect">
            <a:avLst/>
          </a:prstGeom>
        </p:spPr>
      </p:pic>
      <p:sp>
        <p:nvSpPr>
          <p:cNvPr id="9" name="TextBox 8">
            <a:extLst>
              <a:ext uri="{FF2B5EF4-FFF2-40B4-BE49-F238E27FC236}">
                <a16:creationId xmlns:a16="http://schemas.microsoft.com/office/drawing/2014/main" id="{BE22D4B1-C5CD-0DD6-B46C-679881E0A399}"/>
              </a:ext>
            </a:extLst>
          </p:cNvPr>
          <p:cNvSpPr txBox="1"/>
          <p:nvPr/>
        </p:nvSpPr>
        <p:spPr>
          <a:xfrm>
            <a:off x="647564" y="337037"/>
            <a:ext cx="4572000" cy="369332"/>
          </a:xfrm>
          <a:prstGeom prst="rect">
            <a:avLst/>
          </a:prstGeom>
          <a:noFill/>
        </p:spPr>
        <p:txBody>
          <a:bodyPr wrap="square">
            <a:spAutoFit/>
          </a:bodyPr>
          <a:lstStyle/>
          <a:p>
            <a:r>
              <a:rPr lang="en-GB" b="1" dirty="0"/>
              <a:t>8. Risks to Delivery of Plan and Proposed Actions</a:t>
            </a:r>
          </a:p>
        </p:txBody>
      </p:sp>
      <p:sp>
        <p:nvSpPr>
          <p:cNvPr id="8" name="TextBox 7">
            <a:extLst>
              <a:ext uri="{FF2B5EF4-FFF2-40B4-BE49-F238E27FC236}">
                <a16:creationId xmlns:a16="http://schemas.microsoft.com/office/drawing/2014/main" id="{43A3C4A2-BCB2-ECD9-1AD5-81DCC53AE2C6}"/>
              </a:ext>
            </a:extLst>
          </p:cNvPr>
          <p:cNvSpPr txBox="1"/>
          <p:nvPr/>
        </p:nvSpPr>
        <p:spPr>
          <a:xfrm>
            <a:off x="361216" y="926336"/>
            <a:ext cx="8418412" cy="2031325"/>
          </a:xfrm>
          <a:prstGeom prst="rect">
            <a:avLst/>
          </a:prstGeom>
          <a:noFill/>
        </p:spPr>
        <p:txBody>
          <a:bodyPr wrap="square">
            <a:spAutoFit/>
          </a:bodyPr>
          <a:lstStyle/>
          <a:p>
            <a:pPr marL="171450" indent="-171450">
              <a:buFont typeface="Arial" panose="020B0604020202020204" pitchFamily="34" charset="0"/>
              <a:buChar char="•"/>
            </a:pPr>
            <a:endParaRPr lang="en-GB" sz="1400" dirty="0"/>
          </a:p>
          <a:p>
            <a:r>
              <a:rPr lang="en-GB" sz="1400" b="1" dirty="0"/>
              <a:t>Risk 3 – </a:t>
            </a:r>
            <a:r>
              <a:rPr lang="en-GB" sz="1400" dirty="0"/>
              <a:t>Further pressures arise during the year which are unfunded.</a:t>
            </a:r>
          </a:p>
          <a:p>
            <a:endParaRPr lang="en-GB" sz="1400" dirty="0"/>
          </a:p>
          <a:p>
            <a:r>
              <a:rPr lang="en-GB" sz="1400" u="sng" dirty="0"/>
              <a:t>Proposed Action:</a:t>
            </a:r>
          </a:p>
          <a:p>
            <a:r>
              <a:rPr lang="en-GB" sz="1400" dirty="0"/>
              <a:t>No spend to be incurred without funding in place. Any unforeseen pressures to be reported to Finance and SPPG immediately.</a:t>
            </a:r>
          </a:p>
          <a:p>
            <a:endParaRPr lang="en-GB" sz="1400" dirty="0"/>
          </a:p>
          <a:p>
            <a:pPr marL="171450" indent="-171450">
              <a:buFont typeface="Arial" panose="020B0604020202020204" pitchFamily="34" charset="0"/>
              <a:buChar char="•"/>
            </a:pPr>
            <a:endParaRPr lang="en-GB" sz="1400" dirty="0"/>
          </a:p>
          <a:p>
            <a:pPr marL="171450" indent="-171450">
              <a:buFont typeface="Arial" panose="020B0604020202020204" pitchFamily="34" charset="0"/>
              <a:buChar char="•"/>
            </a:pPr>
            <a:endParaRPr lang="en-GB" sz="1400" dirty="0"/>
          </a:p>
        </p:txBody>
      </p:sp>
    </p:spTree>
    <p:extLst>
      <p:ext uri="{BB962C8B-B14F-4D97-AF65-F5344CB8AC3E}">
        <p14:creationId xmlns:p14="http://schemas.microsoft.com/office/powerpoint/2010/main" val="3635126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560" y="-55254"/>
            <a:ext cx="3014560" cy="349286"/>
          </a:xfrm>
        </p:spPr>
        <p:txBody>
          <a:bodyPr>
            <a:noAutofit/>
          </a:bodyPr>
          <a:lstStyle/>
          <a:p>
            <a:r>
              <a:rPr lang="en-GB" dirty="0"/>
              <a:t>			</a:t>
            </a:r>
            <a:r>
              <a:rPr lang="en-GB" sz="2000" b="1" dirty="0">
                <a:solidFill>
                  <a:schemeClr val="tx1"/>
                </a:solidFill>
                <a:latin typeface="Arial" panose="020B0604020202020204" pitchFamily="34" charset="0"/>
                <a:cs typeface="Arial" panose="020B0604020202020204" pitchFamily="34" charset="0"/>
              </a:rPr>
              <a:t>Contents</a:t>
            </a:r>
          </a:p>
        </p:txBody>
      </p:sp>
      <p:sp>
        <p:nvSpPr>
          <p:cNvPr id="3" name="Slide Number Placeholder 2"/>
          <p:cNvSpPr>
            <a:spLocks noGrp="1"/>
          </p:cNvSpPr>
          <p:nvPr>
            <p:ph type="sldNum" sz="quarter" idx="12"/>
          </p:nvPr>
        </p:nvSpPr>
        <p:spPr>
          <a:xfrm>
            <a:off x="8093572" y="6381328"/>
            <a:ext cx="617203" cy="442937"/>
          </a:xfrm>
        </p:spPr>
        <p:txBody>
          <a:bodyPr/>
          <a:lstStyle/>
          <a:p>
            <a:r>
              <a:rPr lang="en-GB" sz="1000" b="1" dirty="0">
                <a:solidFill>
                  <a:schemeClr val="tx1">
                    <a:alpha val="20000"/>
                  </a:schemeClr>
                </a:solidFill>
              </a:rPr>
              <a:t>2/17</a:t>
            </a:r>
          </a:p>
        </p:txBody>
      </p:sp>
      <p:pic>
        <p:nvPicPr>
          <p:cNvPr id="4" name="Picture 3"/>
          <p:cNvPicPr>
            <a:picLocks noChangeAspect="1"/>
          </p:cNvPicPr>
          <p:nvPr/>
        </p:nvPicPr>
        <p:blipFill>
          <a:blip r:embed="rId2"/>
          <a:stretch>
            <a:fillRect/>
          </a:stretch>
        </p:blipFill>
        <p:spPr>
          <a:xfrm>
            <a:off x="6444208" y="188640"/>
            <a:ext cx="2546000" cy="792088"/>
          </a:xfrm>
          <a:prstGeom prst="rect">
            <a:avLst/>
          </a:prstGeom>
        </p:spPr>
      </p:pic>
      <p:sp>
        <p:nvSpPr>
          <p:cNvPr id="5" name="Rectangle 4"/>
          <p:cNvSpPr/>
          <p:nvPr/>
        </p:nvSpPr>
        <p:spPr>
          <a:xfrm>
            <a:off x="755576" y="1412776"/>
            <a:ext cx="7337997" cy="4462760"/>
          </a:xfrm>
          <a:prstGeom prst="rect">
            <a:avLst/>
          </a:prstGeom>
        </p:spPr>
        <p:txBody>
          <a:bodyPr wrap="square">
            <a:spAutoFit/>
          </a:bodyPr>
          <a:lstStyle/>
          <a:p>
            <a:pPr defTabSz="457200"/>
            <a:endParaRPr lang="en-GB" sz="1000" dirty="0">
              <a:solidFill>
                <a:prstClr val="black"/>
              </a:solidFill>
              <a:latin typeface="Arial" panose="020B0604020202020204" pitchFamily="34" charset="0"/>
              <a:cs typeface="Arial" panose="020B0604020202020204" pitchFamily="34" charset="0"/>
            </a:endParaRPr>
          </a:p>
          <a:p>
            <a:pPr marL="228600" indent="-228600" defTabSz="457200">
              <a:buFont typeface="+mj-lt"/>
              <a:buAutoNum type="arabicPeriod"/>
            </a:pPr>
            <a:endParaRPr lang="en-GB" sz="800" dirty="0">
              <a:solidFill>
                <a:prstClr val="black"/>
              </a:solidFill>
              <a:latin typeface="Arial" panose="020B0604020202020204" pitchFamily="34" charset="0"/>
              <a:cs typeface="Arial" panose="020B0604020202020204" pitchFamily="34" charset="0"/>
            </a:endParaRPr>
          </a:p>
          <a:p>
            <a:pPr marL="228600" indent="-228600" defTabSz="457200">
              <a:lnSpc>
                <a:spcPct val="150000"/>
              </a:lnSpc>
              <a:buFont typeface="+mj-lt"/>
              <a:buAutoNum type="arabicPeriod"/>
            </a:pPr>
            <a:r>
              <a:rPr lang="en-GB" sz="1600" dirty="0">
                <a:solidFill>
                  <a:prstClr val="black"/>
                </a:solidFill>
                <a:cs typeface="Arial" panose="020B0604020202020204" pitchFamily="34" charset="0"/>
              </a:rPr>
              <a:t>Financial Performance targets at October 2024					slide 3</a:t>
            </a:r>
          </a:p>
          <a:p>
            <a:pPr marL="228600" indent="-228600" defTabSz="457200">
              <a:lnSpc>
                <a:spcPct val="150000"/>
              </a:lnSpc>
              <a:buFont typeface="+mj-lt"/>
              <a:buAutoNum type="arabicPeriod"/>
            </a:pPr>
            <a:r>
              <a:rPr lang="en-GB" sz="1600" dirty="0">
                <a:solidFill>
                  <a:prstClr val="black"/>
                </a:solidFill>
                <a:cs typeface="Arial" panose="020B0604020202020204" pitchFamily="34" charset="0"/>
              </a:rPr>
              <a:t>Financial Plan 2024-25 									slide 4</a:t>
            </a:r>
          </a:p>
          <a:p>
            <a:pPr marL="228600" indent="-228600" defTabSz="457200">
              <a:lnSpc>
                <a:spcPct val="150000"/>
              </a:lnSpc>
              <a:buFont typeface="+mj-lt"/>
              <a:buAutoNum type="arabicPeriod"/>
            </a:pPr>
            <a:r>
              <a:rPr lang="en-GB" sz="1600" dirty="0">
                <a:solidFill>
                  <a:prstClr val="black"/>
                </a:solidFill>
                <a:cs typeface="Arial" panose="020B0604020202020204" pitchFamily="34" charset="0"/>
              </a:rPr>
              <a:t>Financial position at October 2024 							slide 5-7</a:t>
            </a:r>
          </a:p>
          <a:p>
            <a:pPr marL="228600" indent="-228600" defTabSz="457200">
              <a:lnSpc>
                <a:spcPct val="150000"/>
              </a:lnSpc>
              <a:buFont typeface="+mj-lt"/>
              <a:buAutoNum type="arabicPeriod"/>
            </a:pPr>
            <a:r>
              <a:rPr lang="en-GB" sz="1600" dirty="0">
                <a:solidFill>
                  <a:prstClr val="black"/>
                </a:solidFill>
                <a:cs typeface="Arial" panose="020B0604020202020204" pitchFamily="34" charset="0"/>
              </a:rPr>
              <a:t>Flexible Staff Costs as at October 2024 						slide 8-9</a:t>
            </a:r>
          </a:p>
          <a:p>
            <a:pPr marL="228600" indent="-228600" defTabSz="457200">
              <a:lnSpc>
                <a:spcPct val="150000"/>
              </a:lnSpc>
              <a:buFont typeface="+mj-lt"/>
              <a:buAutoNum type="arabicPeriod"/>
            </a:pPr>
            <a:r>
              <a:rPr lang="en-GB" sz="1600" dirty="0">
                <a:solidFill>
                  <a:prstClr val="black"/>
                </a:solidFill>
                <a:cs typeface="Arial" panose="020B0604020202020204" pitchFamily="34" charset="0"/>
              </a:rPr>
              <a:t>Savings target 2024-25 									slide 10-12</a:t>
            </a:r>
          </a:p>
          <a:p>
            <a:pPr marL="228600" indent="-228600" defTabSz="457200">
              <a:lnSpc>
                <a:spcPct val="150000"/>
              </a:lnSpc>
              <a:buFont typeface="+mj-lt"/>
              <a:buAutoNum type="arabicPeriod"/>
            </a:pPr>
            <a:r>
              <a:rPr lang="en-GB" sz="1600" dirty="0">
                <a:solidFill>
                  <a:prstClr val="black"/>
                </a:solidFill>
                <a:cs typeface="Arial" panose="020B0604020202020204" pitchFamily="34" charset="0"/>
              </a:rPr>
              <a:t>Forecasted Plan 2024-25 								slide 13 - 14</a:t>
            </a:r>
          </a:p>
          <a:p>
            <a:pPr marL="228600" indent="-228600" defTabSz="457200">
              <a:lnSpc>
                <a:spcPct val="150000"/>
              </a:lnSpc>
              <a:buFont typeface="+mj-lt"/>
              <a:buAutoNum type="arabicPeriod"/>
            </a:pPr>
            <a:r>
              <a:rPr lang="en-GB" sz="1600" dirty="0">
                <a:solidFill>
                  <a:prstClr val="black"/>
                </a:solidFill>
                <a:cs typeface="Arial" panose="020B0604020202020204" pitchFamily="34" charset="0"/>
              </a:rPr>
              <a:t>Capital (CRL) at October 2024 								slide 15</a:t>
            </a:r>
          </a:p>
          <a:p>
            <a:pPr marL="228600" indent="-228600" defTabSz="457200">
              <a:lnSpc>
                <a:spcPct val="150000"/>
              </a:lnSpc>
              <a:buFont typeface="+mj-lt"/>
              <a:buAutoNum type="arabicPeriod"/>
            </a:pPr>
            <a:r>
              <a:rPr lang="en-GB" sz="1600" dirty="0">
                <a:solidFill>
                  <a:prstClr val="black"/>
                </a:solidFill>
                <a:cs typeface="Arial" panose="020B0604020202020204" pitchFamily="34" charset="0"/>
              </a:rPr>
              <a:t>Risks to Delivery of Plan and Proposed Actions					slide 16-17</a:t>
            </a:r>
            <a:r>
              <a:rPr lang="en-GB" sz="1400" dirty="0">
                <a:solidFill>
                  <a:prstClr val="black"/>
                </a:solidFill>
                <a:latin typeface="Arial" panose="020B0604020202020204" pitchFamily="34" charset="0"/>
                <a:cs typeface="Arial" panose="020B0604020202020204" pitchFamily="34" charset="0"/>
              </a:rPr>
              <a:t>	</a:t>
            </a:r>
            <a:r>
              <a:rPr lang="en-GB" sz="1000" dirty="0">
                <a:solidFill>
                  <a:prstClr val="black"/>
                </a:solidFill>
                <a:latin typeface="Arial" panose="020B0604020202020204" pitchFamily="34" charset="0"/>
                <a:cs typeface="Arial" panose="020B0604020202020204" pitchFamily="34" charset="0"/>
              </a:rPr>
              <a:t>					</a:t>
            </a:r>
          </a:p>
          <a:p>
            <a:pPr marL="171450" indent="-171450" defTabSz="457200">
              <a:buFont typeface="Arial" panose="020B0604020202020204" pitchFamily="34" charset="0"/>
              <a:buChar char="•"/>
            </a:pPr>
            <a:endParaRPr lang="en-GB" sz="1000" dirty="0">
              <a:solidFill>
                <a:prstClr val="black"/>
              </a:solidFill>
              <a:latin typeface="Arial" panose="020B0604020202020204" pitchFamily="34" charset="0"/>
              <a:cs typeface="Arial" panose="020B0604020202020204" pitchFamily="34" charset="0"/>
            </a:endParaRPr>
          </a:p>
          <a:p>
            <a:pPr defTabSz="457200"/>
            <a:endParaRPr lang="en-GB" sz="1000" dirty="0">
              <a:solidFill>
                <a:prstClr val="black"/>
              </a:solidFill>
              <a:latin typeface="Arial" panose="020B0604020202020204" pitchFamily="34" charset="0"/>
              <a:cs typeface="Arial" panose="020B0604020202020204" pitchFamily="34" charset="0"/>
            </a:endParaRPr>
          </a:p>
          <a:p>
            <a:pPr defTabSz="457200"/>
            <a:br>
              <a:rPr lang="en-GB" sz="1000" dirty="0">
                <a:solidFill>
                  <a:prstClr val="black"/>
                </a:solidFill>
                <a:latin typeface="Arial" panose="020B0604020202020204" pitchFamily="34" charset="0"/>
                <a:cs typeface="Arial" panose="020B0604020202020204" pitchFamily="34" charset="0"/>
              </a:rPr>
            </a:br>
            <a:br>
              <a:rPr lang="en-GB" sz="1000" dirty="0">
                <a:solidFill>
                  <a:prstClr val="black"/>
                </a:solidFill>
                <a:latin typeface="Arial" panose="020B0604020202020204" pitchFamily="34" charset="0"/>
                <a:cs typeface="Arial" panose="020B0604020202020204" pitchFamily="34" charset="0"/>
              </a:rPr>
            </a:br>
            <a:endParaRPr lang="en-GB" sz="1000" dirty="0">
              <a:solidFill>
                <a:prstClr val="black"/>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8786240C-7D30-A245-90F2-C6C57CE49F94}"/>
              </a:ext>
            </a:extLst>
          </p:cNvPr>
          <p:cNvPicPr>
            <a:picLocks noChangeAspect="1"/>
          </p:cNvPicPr>
          <p:nvPr/>
        </p:nvPicPr>
        <p:blipFill>
          <a:blip r:embed="rId3"/>
          <a:stretch>
            <a:fillRect/>
          </a:stretch>
        </p:blipFill>
        <p:spPr>
          <a:xfrm>
            <a:off x="0" y="1076988"/>
            <a:ext cx="9144000" cy="18264"/>
          </a:xfrm>
          <a:prstGeom prst="rect">
            <a:avLst/>
          </a:prstGeom>
        </p:spPr>
      </p:pic>
    </p:spTree>
    <p:extLst>
      <p:ext uri="{BB962C8B-B14F-4D97-AF65-F5344CB8AC3E}">
        <p14:creationId xmlns:p14="http://schemas.microsoft.com/office/powerpoint/2010/main" val="243883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028384" y="6381328"/>
            <a:ext cx="648072" cy="419505"/>
          </a:xfrm>
        </p:spPr>
        <p:txBody>
          <a:bodyPr/>
          <a:lstStyle/>
          <a:p>
            <a:r>
              <a:rPr lang="en-GB" sz="1000" dirty="0">
                <a:solidFill>
                  <a:schemeClr val="tx1">
                    <a:alpha val="20000"/>
                  </a:schemeClr>
                </a:solidFill>
              </a:rPr>
              <a:t>3/17</a:t>
            </a:r>
          </a:p>
        </p:txBody>
      </p:sp>
      <p:pic>
        <p:nvPicPr>
          <p:cNvPr id="5" name="Picture 4"/>
          <p:cNvPicPr>
            <a:picLocks noChangeAspect="1"/>
          </p:cNvPicPr>
          <p:nvPr/>
        </p:nvPicPr>
        <p:blipFill>
          <a:blip r:embed="rId2"/>
          <a:stretch>
            <a:fillRect/>
          </a:stretch>
        </p:blipFill>
        <p:spPr>
          <a:xfrm>
            <a:off x="6516216" y="246343"/>
            <a:ext cx="2474453" cy="648071"/>
          </a:xfrm>
          <a:prstGeom prst="rect">
            <a:avLst/>
          </a:prstGeom>
        </p:spPr>
      </p:pic>
      <p:cxnSp>
        <p:nvCxnSpPr>
          <p:cNvPr id="7" name="Straight Connector 6">
            <a:extLst>
              <a:ext uri="{FF2B5EF4-FFF2-40B4-BE49-F238E27FC236}">
                <a16:creationId xmlns:a16="http://schemas.microsoft.com/office/drawing/2014/main" id="{E9307D61-2B0F-3BD3-3F39-D2A6364B75B6}"/>
              </a:ext>
            </a:extLst>
          </p:cNvPr>
          <p:cNvCxnSpPr/>
          <p:nvPr/>
        </p:nvCxnSpPr>
        <p:spPr>
          <a:xfrm>
            <a:off x="0" y="1124744"/>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Box 8">
            <a:extLst>
              <a:ext uri="{FF2B5EF4-FFF2-40B4-BE49-F238E27FC236}">
                <a16:creationId xmlns:a16="http://schemas.microsoft.com/office/drawing/2014/main" id="{569622DC-02C5-1DB6-972C-96E2B207FA5F}"/>
              </a:ext>
            </a:extLst>
          </p:cNvPr>
          <p:cNvSpPr txBox="1"/>
          <p:nvPr/>
        </p:nvSpPr>
        <p:spPr>
          <a:xfrm>
            <a:off x="251520" y="174687"/>
            <a:ext cx="4602034" cy="646331"/>
          </a:xfrm>
          <a:prstGeom prst="rect">
            <a:avLst/>
          </a:prstGeom>
          <a:noFill/>
        </p:spPr>
        <p:txBody>
          <a:bodyPr wrap="square">
            <a:spAutoFit/>
          </a:bodyPr>
          <a:lstStyle/>
          <a:p>
            <a:r>
              <a:rPr lang="en-GB" b="1" dirty="0"/>
              <a:t>1. Financial Performance Targets at October 2024</a:t>
            </a:r>
          </a:p>
        </p:txBody>
      </p:sp>
      <p:graphicFrame>
        <p:nvGraphicFramePr>
          <p:cNvPr id="6" name="Table 5">
            <a:extLst>
              <a:ext uri="{FF2B5EF4-FFF2-40B4-BE49-F238E27FC236}">
                <a16:creationId xmlns:a16="http://schemas.microsoft.com/office/drawing/2014/main" id="{B09B9577-5E07-CBEE-E7A4-26C108C48EC4}"/>
              </a:ext>
            </a:extLst>
          </p:cNvPr>
          <p:cNvGraphicFramePr>
            <a:graphicFrameLocks noGrp="1"/>
          </p:cNvGraphicFramePr>
          <p:nvPr>
            <p:extLst>
              <p:ext uri="{D42A27DB-BD31-4B8C-83A1-F6EECF244321}">
                <p14:modId xmlns:p14="http://schemas.microsoft.com/office/powerpoint/2010/main" val="1911581438"/>
              </p:ext>
            </p:extLst>
          </p:nvPr>
        </p:nvGraphicFramePr>
        <p:xfrm>
          <a:off x="611560" y="1284806"/>
          <a:ext cx="8064895" cy="5445428"/>
        </p:xfrm>
        <a:graphic>
          <a:graphicData uri="http://schemas.openxmlformats.org/drawingml/2006/table">
            <a:tbl>
              <a:tblPr firstRow="1" firstCol="1" bandRow="1"/>
              <a:tblGrid>
                <a:gridCol w="4714888">
                  <a:extLst>
                    <a:ext uri="{9D8B030D-6E8A-4147-A177-3AD203B41FA5}">
                      <a16:colId xmlns:a16="http://schemas.microsoft.com/office/drawing/2014/main" val="3332319873"/>
                    </a:ext>
                  </a:extLst>
                </a:gridCol>
                <a:gridCol w="1365760">
                  <a:extLst>
                    <a:ext uri="{9D8B030D-6E8A-4147-A177-3AD203B41FA5}">
                      <a16:colId xmlns:a16="http://schemas.microsoft.com/office/drawing/2014/main" val="952443725"/>
                    </a:ext>
                  </a:extLst>
                </a:gridCol>
                <a:gridCol w="1984247">
                  <a:extLst>
                    <a:ext uri="{9D8B030D-6E8A-4147-A177-3AD203B41FA5}">
                      <a16:colId xmlns:a16="http://schemas.microsoft.com/office/drawing/2014/main" val="2251802316"/>
                    </a:ext>
                  </a:extLst>
                </a:gridCol>
              </a:tblGrid>
              <a:tr h="174868">
                <a:tc>
                  <a:txBody>
                    <a:bodyPr/>
                    <a:lstStyle/>
                    <a:p>
                      <a:pPr>
                        <a:lnSpc>
                          <a:spcPct val="107000"/>
                        </a:lnSpc>
                        <a:spcAft>
                          <a:spcPts val="800"/>
                        </a:spcAft>
                      </a:pPr>
                      <a:r>
                        <a:rPr lang="en-GB" sz="1200" b="1" dirty="0">
                          <a:solidFill>
                            <a:srgbClr val="000000"/>
                          </a:solidFill>
                          <a:effectLst/>
                          <a:latin typeface="+mn-lt"/>
                          <a:ea typeface="Calibri" panose="020F0502020204030204" pitchFamily="34" charset="0"/>
                          <a:cs typeface="Times New Roman" panose="02020603050405020304" pitchFamily="18" charset="0"/>
                        </a:rPr>
                        <a:t>Financial Performance Targets</a:t>
                      </a:r>
                      <a:endParaRPr lang="en-GB" sz="1200" dirty="0">
                        <a:effectLst/>
                        <a:latin typeface="+mn-lt"/>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a:txBody>
                    <a:bodyPr/>
                    <a:lstStyle/>
                    <a:p>
                      <a:pPr>
                        <a:lnSpc>
                          <a:spcPct val="107000"/>
                        </a:lnSpc>
                        <a:spcAft>
                          <a:spcPts val="800"/>
                        </a:spcAft>
                      </a:pPr>
                      <a:r>
                        <a:rPr lang="en-GB" sz="1200" b="1" dirty="0">
                          <a:solidFill>
                            <a:srgbClr val="000000"/>
                          </a:solidFill>
                          <a:effectLst/>
                          <a:latin typeface="+mn-lt"/>
                          <a:ea typeface="Calibri" panose="020F0502020204030204" pitchFamily="34" charset="0"/>
                          <a:cs typeface="Times New Roman" panose="02020603050405020304" pitchFamily="18" charset="0"/>
                        </a:rPr>
                        <a:t>Year to Date</a:t>
                      </a:r>
                      <a:endParaRPr lang="en-GB" sz="1200" dirty="0">
                        <a:effectLst/>
                        <a:latin typeface="+mn-lt"/>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a: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Year-end Forecast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extLst>
                  <a:ext uri="{0D108BD9-81ED-4DB2-BD59-A6C34878D82A}">
                    <a16:rowId xmlns:a16="http://schemas.microsoft.com/office/drawing/2014/main" val="216630981"/>
                  </a:ext>
                </a:extLst>
              </a:tr>
              <a:tr h="174868">
                <a:tc gridSpan="3">
                  <a:txBody>
                    <a:bodyPr/>
                    <a:lstStyle/>
                    <a:p>
                      <a:pPr>
                        <a:lnSpc>
                          <a:spcPct val="107000"/>
                        </a:lnSpc>
                        <a:spcAft>
                          <a:spcPts val="800"/>
                        </a:spcAft>
                      </a:pPr>
                      <a:endParaRPr lang="en-GB" sz="1200" dirty="0">
                        <a:effectLst/>
                        <a:latin typeface="+mn-lt"/>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80139404"/>
                  </a:ext>
                </a:extLst>
              </a:tr>
              <a:tr h="491812">
                <a:tc>
                  <a:txBody>
                    <a:bodyPr/>
                    <a:lstStyle/>
                    <a:p>
                      <a:pPr>
                        <a:lnSpc>
                          <a:spcPct val="107000"/>
                        </a:lnSpc>
                        <a:spcAft>
                          <a:spcPts val="800"/>
                        </a:spcAft>
                      </a:pPr>
                      <a:r>
                        <a:rPr lang="en-GB" sz="1400" b="1" dirty="0">
                          <a:solidFill>
                            <a:srgbClr val="000000"/>
                          </a:solidFill>
                          <a:effectLst/>
                          <a:latin typeface="+mn-lt"/>
                          <a:ea typeface="Calibri" panose="020F0502020204030204" pitchFamily="34" charset="0"/>
                          <a:cs typeface="Times New Roman" panose="02020603050405020304" pitchFamily="18" charset="0"/>
                        </a:rPr>
                        <a:t>1. Achieve financial plan in 2024-25 </a:t>
                      </a:r>
                      <a:endParaRPr lang="en-GB" sz="1400" dirty="0">
                        <a:effectLst/>
                        <a:latin typeface="+mn-lt"/>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algn="l" defTabSz="914400" rtl="0" eaLnBrk="1" latinLnBrk="0" hangingPunct="1">
                        <a:lnSpc>
                          <a:spcPct val="107000"/>
                        </a:lnSpc>
                        <a:spcAft>
                          <a:spcPts val="800"/>
                        </a:spcAft>
                      </a:pPr>
                      <a:r>
                        <a:rPr lang="en-GB" sz="1200" b="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Surplus £165k (Control v Actual)</a:t>
                      </a: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Breakeven with control total spend £1.032m</a:t>
                      </a:r>
                      <a:endParaRPr lang="en-GB" sz="1200" b="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359977107"/>
                  </a:ext>
                </a:extLst>
              </a:tr>
              <a:tr h="723689">
                <a:tc gridSpan="3">
                  <a:txBody>
                    <a:bodyPr/>
                    <a:lstStyle/>
                    <a:p>
                      <a:pPr>
                        <a:lnSpc>
                          <a:spcPct val="107000"/>
                        </a:lnSpc>
                        <a:spcAft>
                          <a:spcPts val="800"/>
                        </a:spcAft>
                      </a:pPr>
                      <a:r>
                        <a:rPr lang="en-GB" sz="1200" dirty="0">
                          <a:effectLst/>
                          <a:latin typeface="+mn-lt"/>
                          <a:ea typeface="Calibri" panose="020F0502020204030204" pitchFamily="34" charset="0"/>
                          <a:cs typeface="Times New Roman" panose="02020603050405020304" pitchFamily="18" charset="0"/>
                        </a:rPr>
                        <a:t>The Trust is reporting a surplus of £165k at month 7 against control total.  After completion of mid-year review a break-even position is forecasted due to the benefit of additional £1m Growth funding from SPPG, more positive progress on savings targets, in particular the overachievement in Nursing saving target and the positive benefit of Trust Unallocated adjustments.</a:t>
                      </a: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2482844199"/>
                  </a:ext>
                </a:extLst>
              </a:tr>
              <a:tr h="483231">
                <a:tc>
                  <a:txBody>
                    <a:bodyPr/>
                    <a:lstStyle/>
                    <a:p>
                      <a:pPr>
                        <a:lnSpc>
                          <a:spcPct val="107000"/>
                        </a:lnSpc>
                        <a:spcAft>
                          <a:spcPts val="800"/>
                        </a:spcAft>
                      </a:pPr>
                      <a:r>
                        <a:rPr lang="en-GB" sz="1400" b="1" dirty="0">
                          <a:solidFill>
                            <a:srgbClr val="000000"/>
                          </a:solidFill>
                          <a:effectLst/>
                          <a:latin typeface="+mn-lt"/>
                          <a:ea typeface="Calibri" panose="020F0502020204030204" pitchFamily="34" charset="0"/>
                          <a:cs typeface="Times New Roman" panose="02020603050405020304" pitchFamily="18" charset="0"/>
                        </a:rPr>
                        <a:t>2. Achieve 2024-25 savings target</a:t>
                      </a:r>
                      <a:endParaRPr lang="en-GB" sz="1400" dirty="0">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200" b="1" dirty="0">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Underachieved by </a:t>
                      </a:r>
                      <a:r>
                        <a:rPr lang="en-GB" sz="1200" b="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£153k </a:t>
                      </a:r>
                      <a:r>
                        <a:rPr lang="en-GB" sz="1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or 3%</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£22m</a:t>
                      </a:r>
                      <a:endPar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62391702"/>
                  </a:ext>
                </a:extLst>
              </a:tr>
              <a:tr h="1001602">
                <a:tc gridSpan="3">
                  <a:txBody>
                    <a:bodyPr/>
                    <a:lstStyle/>
                    <a:p>
                      <a:pPr>
                        <a:lnSpc>
                          <a:spcPct val="107000"/>
                        </a:lnSpc>
                        <a:spcAft>
                          <a:spcPts val="800"/>
                        </a:spcAft>
                      </a:pPr>
                      <a:r>
                        <a:rPr lang="en-GB" sz="1200" b="0" dirty="0">
                          <a:solidFill>
                            <a:srgbClr val="000000"/>
                          </a:solidFill>
                          <a:effectLst/>
                          <a:latin typeface="+mn-lt"/>
                          <a:ea typeface="Calibri" panose="020F0502020204030204" pitchFamily="34" charset="0"/>
                          <a:cs typeface="Times New Roman" panose="02020603050405020304" pitchFamily="18" charset="0"/>
                        </a:rPr>
                        <a:t>The Trust Savings target is £22m including £5m additional target which has been retracted from month 7 onwards. Of the savings target of £7.6m at month 7, £7.5m or 34% has been achieved with an underachievement of £153k or 3% of the target to date. The main area of underachievement is within Medical Locum Conversion which is offset by overachievement to date in nursing, staff travel and GP OOHs to date. It is now anticipated that the full savings target of £22m can be achieved.</a:t>
                      </a: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997619383"/>
                  </a:ext>
                </a:extLst>
              </a:tr>
              <a:tr h="696622">
                <a:tc>
                  <a:txBody>
                    <a:bodyPr/>
                    <a:lstStyle/>
                    <a:p>
                      <a:pPr>
                        <a:lnSpc>
                          <a:spcPct val="107000"/>
                        </a:lnSpc>
                        <a:spcAft>
                          <a:spcPts val="800"/>
                        </a:spcAft>
                      </a:pPr>
                      <a:r>
                        <a:rPr lang="en-GB" sz="1400" b="1" dirty="0">
                          <a:solidFill>
                            <a:srgbClr val="000000"/>
                          </a:solidFill>
                          <a:effectLst/>
                          <a:latin typeface="+mn-lt"/>
                          <a:ea typeface="Calibri" panose="020F0502020204030204" pitchFamily="34" charset="0"/>
                          <a:cs typeface="Times New Roman" panose="02020603050405020304" pitchFamily="18" charset="0"/>
                        </a:rPr>
                        <a:t>3. Achieve in year break even outturn within Capital Resource Limit (CRL)</a:t>
                      </a:r>
                      <a:endParaRPr lang="en-GB" sz="1400" dirty="0">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200" b="1" dirty="0">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£8.5m</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£31.795m</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602037950"/>
                  </a:ext>
                </a:extLst>
              </a:tr>
              <a:tr h="496554">
                <a:tc gridSpan="3">
                  <a:txBody>
                    <a:bodyPr/>
                    <a:lstStyle/>
                    <a:p>
                      <a:pPr>
                        <a:lnSpc>
                          <a:spcPct val="107000"/>
                        </a:lnSpc>
                        <a:spcAft>
                          <a:spcPts val="800"/>
                        </a:spcAft>
                      </a:pPr>
                      <a:r>
                        <a:rPr lang="en-GB" sz="1200" dirty="0">
                          <a:effectLst/>
                          <a:latin typeface="+mn-lt"/>
                          <a:ea typeface="Calibri" panose="020F0502020204030204" pitchFamily="34" charset="0"/>
                          <a:cs typeface="Times New Roman" panose="02020603050405020304" pitchFamily="18" charset="0"/>
                        </a:rPr>
                        <a:t>As at month 7 £8.5m capital  has been spent.  The Trust is forecasted to spend a further £23.2m, £4.5m in General Capital and £18.7m in Specific schemes. This is normal for this time of year as schemes are planned for completion in latter months. </a:t>
                      </a: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995585346"/>
                  </a:ext>
                </a:extLst>
              </a:tr>
              <a:tr h="483231">
                <a:tc>
                  <a:txBody>
                    <a:bodyPr/>
                    <a:lstStyle/>
                    <a:p>
                      <a:pPr>
                        <a:lnSpc>
                          <a:spcPct val="107000"/>
                        </a:lnSpc>
                        <a:spcAft>
                          <a:spcPts val="800"/>
                        </a:spcAft>
                      </a:pPr>
                      <a:r>
                        <a:rPr lang="en-GB" sz="1400" b="1" dirty="0">
                          <a:solidFill>
                            <a:srgbClr val="000000"/>
                          </a:solidFill>
                          <a:effectLst/>
                          <a:latin typeface="+mn-lt"/>
                          <a:ea typeface="Calibri" panose="020F0502020204030204" pitchFamily="34" charset="0"/>
                          <a:cs typeface="Times New Roman" panose="02020603050405020304" pitchFamily="18" charset="0"/>
                        </a:rPr>
                        <a:t>4. Prompt Payment Target - 95% of suppliers within 30 days</a:t>
                      </a:r>
                      <a:endParaRPr lang="en-GB" sz="1400" dirty="0">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200" dirty="0">
                          <a:effectLst/>
                          <a:latin typeface="+mn-lt"/>
                          <a:ea typeface="Calibri" panose="020F0502020204030204" pitchFamily="34" charset="0"/>
                          <a:cs typeface="Times New Roman" panose="02020603050405020304" pitchFamily="18" charset="0"/>
                        </a:rPr>
                        <a:t> </a:t>
                      </a: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97.3%</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7000"/>
                        </a:lnSpc>
                        <a:spcAft>
                          <a:spcPts val="800"/>
                        </a:spcAft>
                      </a:pPr>
                      <a:r>
                        <a:rPr lang="en-GB"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96.3%</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809379946"/>
                  </a:ext>
                </a:extLst>
              </a:tr>
              <a:tr h="540749">
                <a:tc gridSpan="3">
                  <a:txBody>
                    <a:bodyPr/>
                    <a:lstStyle/>
                    <a:p>
                      <a:pPr>
                        <a:lnSpc>
                          <a:spcPct val="107000"/>
                        </a:lnSpc>
                        <a:spcAft>
                          <a:spcPts val="800"/>
                        </a:spcAft>
                      </a:pPr>
                      <a:r>
                        <a:rPr lang="en-GB" sz="1200" dirty="0">
                          <a:effectLst/>
                          <a:latin typeface="+mn-lt"/>
                          <a:ea typeface="Calibri" panose="020F0502020204030204" pitchFamily="34" charset="0"/>
                          <a:cs typeface="Times New Roman" panose="02020603050405020304" pitchFamily="18" charset="0"/>
                        </a:rPr>
                        <a:t>The Trust prompt payment performance in the month of October was 97.3% with cumulative position to date of 96.3%. Therefore, the Trust met its prompt payment target in October and on the cumulative year to date position is on target. A total of 34,052 invoices were paid in month.</a:t>
                      </a:r>
                    </a:p>
                  </a:txBody>
                  <a:tcPr marL="40572" marR="40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2150130503"/>
                  </a:ext>
                </a:extLst>
              </a:tr>
            </a:tbl>
          </a:graphicData>
        </a:graphic>
      </p:graphicFrame>
    </p:spTree>
    <p:extLst>
      <p:ext uri="{BB962C8B-B14F-4D97-AF65-F5344CB8AC3E}">
        <p14:creationId xmlns:p14="http://schemas.microsoft.com/office/powerpoint/2010/main" val="262404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028384" y="6381328"/>
            <a:ext cx="648072" cy="419505"/>
          </a:xfrm>
        </p:spPr>
        <p:txBody>
          <a:bodyPr/>
          <a:lstStyle/>
          <a:p>
            <a:r>
              <a:rPr lang="en-GB" sz="1000" dirty="0">
                <a:solidFill>
                  <a:schemeClr val="tx1">
                    <a:alpha val="20000"/>
                  </a:schemeClr>
                </a:solidFill>
              </a:rPr>
              <a:t>4/17</a:t>
            </a:r>
          </a:p>
        </p:txBody>
      </p:sp>
      <p:pic>
        <p:nvPicPr>
          <p:cNvPr id="5" name="Picture 4"/>
          <p:cNvPicPr>
            <a:picLocks noChangeAspect="1"/>
          </p:cNvPicPr>
          <p:nvPr/>
        </p:nvPicPr>
        <p:blipFill>
          <a:blip r:embed="rId2"/>
          <a:stretch>
            <a:fillRect/>
          </a:stretch>
        </p:blipFill>
        <p:spPr>
          <a:xfrm>
            <a:off x="6516216" y="246343"/>
            <a:ext cx="2474453" cy="648071"/>
          </a:xfrm>
          <a:prstGeom prst="rect">
            <a:avLst/>
          </a:prstGeom>
        </p:spPr>
      </p:pic>
      <p:cxnSp>
        <p:nvCxnSpPr>
          <p:cNvPr id="7" name="Straight Connector 6">
            <a:extLst>
              <a:ext uri="{FF2B5EF4-FFF2-40B4-BE49-F238E27FC236}">
                <a16:creationId xmlns:a16="http://schemas.microsoft.com/office/drawing/2014/main" id="{E9307D61-2B0F-3BD3-3F39-D2A6364B75B6}"/>
              </a:ext>
            </a:extLst>
          </p:cNvPr>
          <p:cNvCxnSpPr/>
          <p:nvPr/>
        </p:nvCxnSpPr>
        <p:spPr>
          <a:xfrm>
            <a:off x="0" y="1124744"/>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Box 8">
            <a:extLst>
              <a:ext uri="{FF2B5EF4-FFF2-40B4-BE49-F238E27FC236}">
                <a16:creationId xmlns:a16="http://schemas.microsoft.com/office/drawing/2014/main" id="{569622DC-02C5-1DB6-972C-96E2B207FA5F}"/>
              </a:ext>
            </a:extLst>
          </p:cNvPr>
          <p:cNvSpPr txBox="1"/>
          <p:nvPr/>
        </p:nvSpPr>
        <p:spPr>
          <a:xfrm>
            <a:off x="326767" y="385712"/>
            <a:ext cx="6461541" cy="464871"/>
          </a:xfrm>
          <a:prstGeom prst="rect">
            <a:avLst/>
          </a:prstGeom>
          <a:noFill/>
        </p:spPr>
        <p:txBody>
          <a:bodyPr wrap="square">
            <a:spAutoFit/>
          </a:bodyPr>
          <a:lstStyle/>
          <a:p>
            <a:pPr defTabSz="457200">
              <a:lnSpc>
                <a:spcPct val="150000"/>
              </a:lnSpc>
            </a:pPr>
            <a:r>
              <a:rPr lang="en-GB" sz="1800" b="1" dirty="0">
                <a:solidFill>
                  <a:prstClr val="black"/>
                </a:solidFill>
                <a:cs typeface="Arial" panose="020B0604020202020204" pitchFamily="34" charset="0"/>
              </a:rPr>
              <a:t>2. Financial Plan 2024-25</a:t>
            </a:r>
          </a:p>
        </p:txBody>
      </p:sp>
      <p:sp>
        <p:nvSpPr>
          <p:cNvPr id="10" name="TextBox 9">
            <a:extLst>
              <a:ext uri="{FF2B5EF4-FFF2-40B4-BE49-F238E27FC236}">
                <a16:creationId xmlns:a16="http://schemas.microsoft.com/office/drawing/2014/main" id="{C84F24F0-7379-9CF3-3535-ABE7375D53F4}"/>
              </a:ext>
            </a:extLst>
          </p:cNvPr>
          <p:cNvSpPr txBox="1"/>
          <p:nvPr/>
        </p:nvSpPr>
        <p:spPr>
          <a:xfrm>
            <a:off x="439099" y="1346797"/>
            <a:ext cx="8028503" cy="1384995"/>
          </a:xfrm>
          <a:prstGeom prst="rect">
            <a:avLst/>
          </a:prstGeom>
          <a:noFill/>
        </p:spPr>
        <p:txBody>
          <a:bodyPr wrap="square" rtlCol="0">
            <a:spAutoFit/>
          </a:bodyPr>
          <a:lstStyle/>
          <a:p>
            <a:pPr>
              <a:spcAft>
                <a:spcPts val="0"/>
              </a:spcAft>
            </a:pPr>
            <a:r>
              <a:rPr lang="en-GB" sz="1400" dirty="0">
                <a:ea typeface="Times New Roman" panose="02020603050405020304" pitchFamily="18" charset="0"/>
              </a:rPr>
              <a:t>After completion of the mid-year review the Trust is forecasting a break-even position with remaining pressures (being Encompass and Pension Flexibility) being covered by additional £1m growth funding from SPPG. It is also now anticipated that the MORE Pharmacy target of £1.3m will be achieved in full by year-end. Winter Plan funding of c£1.7m is in budget from November 2024. It is expected that underlying expenditure trends remain stable and within control totals and that the full £22m savings plans will be achieved due to more positive movement in savings targets reported at Month 07.</a:t>
            </a:r>
          </a:p>
        </p:txBody>
      </p:sp>
      <p:sp>
        <p:nvSpPr>
          <p:cNvPr id="3" name="TextBox 2">
            <a:extLst>
              <a:ext uri="{FF2B5EF4-FFF2-40B4-BE49-F238E27FC236}">
                <a16:creationId xmlns:a16="http://schemas.microsoft.com/office/drawing/2014/main" id="{E9642B57-957A-A5CA-B177-9716B5DC2D76}"/>
              </a:ext>
            </a:extLst>
          </p:cNvPr>
          <p:cNvSpPr txBox="1"/>
          <p:nvPr/>
        </p:nvSpPr>
        <p:spPr>
          <a:xfrm rot="10800000" flipV="1">
            <a:off x="496195" y="6447715"/>
            <a:ext cx="2520279" cy="261610"/>
          </a:xfrm>
          <a:prstGeom prst="rect">
            <a:avLst/>
          </a:prstGeom>
          <a:noFill/>
        </p:spPr>
        <p:txBody>
          <a:bodyPr wrap="square">
            <a:spAutoFit/>
          </a:bodyPr>
          <a:lstStyle/>
          <a:p>
            <a:r>
              <a:rPr lang="en-GB" sz="1100" dirty="0"/>
              <a:t>Key:   brackets denotes an overspend</a:t>
            </a:r>
          </a:p>
        </p:txBody>
      </p:sp>
      <p:graphicFrame>
        <p:nvGraphicFramePr>
          <p:cNvPr id="2" name="Object 1">
            <a:extLst>
              <a:ext uri="{FF2B5EF4-FFF2-40B4-BE49-F238E27FC236}">
                <a16:creationId xmlns:a16="http://schemas.microsoft.com/office/drawing/2014/main" id="{7B265B3C-3825-8E01-50D1-DB9F5C1D907F}"/>
              </a:ext>
            </a:extLst>
          </p:cNvPr>
          <p:cNvGraphicFramePr>
            <a:graphicFrameLocks noChangeAspect="1"/>
          </p:cNvGraphicFramePr>
          <p:nvPr>
            <p:extLst>
              <p:ext uri="{D42A27DB-BD31-4B8C-83A1-F6EECF244321}">
                <p14:modId xmlns:p14="http://schemas.microsoft.com/office/powerpoint/2010/main" val="1832430342"/>
              </p:ext>
            </p:extLst>
          </p:nvPr>
        </p:nvGraphicFramePr>
        <p:xfrm>
          <a:off x="755576" y="2731792"/>
          <a:ext cx="6759649" cy="3361504"/>
        </p:xfrm>
        <a:graphic>
          <a:graphicData uri="http://schemas.openxmlformats.org/presentationml/2006/ole">
            <mc:AlternateContent xmlns:mc="http://schemas.openxmlformats.org/markup-compatibility/2006">
              <mc:Choice xmlns:v="urn:schemas-microsoft-com:vml" Requires="v">
                <p:oleObj name="Worksheet" r:id="rId3" imgW="5886411" imgH="2943048" progId="Excel.Sheet.12">
                  <p:embed/>
                </p:oleObj>
              </mc:Choice>
              <mc:Fallback>
                <p:oleObj name="Worksheet" r:id="rId3" imgW="5886411" imgH="2943048" progId="Excel.Sheet.12">
                  <p:embed/>
                  <p:pic>
                    <p:nvPicPr>
                      <p:cNvPr id="0" name=""/>
                      <p:cNvPicPr/>
                      <p:nvPr/>
                    </p:nvPicPr>
                    <p:blipFill>
                      <a:blip r:embed="rId4"/>
                      <a:stretch>
                        <a:fillRect/>
                      </a:stretch>
                    </p:blipFill>
                    <p:spPr>
                      <a:xfrm>
                        <a:off x="755576" y="2731792"/>
                        <a:ext cx="6759649" cy="3361504"/>
                      </a:xfrm>
                      <a:prstGeom prst="rect">
                        <a:avLst/>
                      </a:prstGeom>
                    </p:spPr>
                  </p:pic>
                </p:oleObj>
              </mc:Fallback>
            </mc:AlternateContent>
          </a:graphicData>
        </a:graphic>
      </p:graphicFrame>
    </p:spTree>
    <p:extLst>
      <p:ext uri="{BB962C8B-B14F-4D97-AF65-F5344CB8AC3E}">
        <p14:creationId xmlns:p14="http://schemas.microsoft.com/office/powerpoint/2010/main" val="1867901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918688" y="6525344"/>
            <a:ext cx="792088" cy="311123"/>
          </a:xfrm>
        </p:spPr>
        <p:txBody>
          <a:bodyPr/>
          <a:lstStyle/>
          <a:p>
            <a:fld id="{DEB40F9D-FC84-44D8-9756-B25FA8827EDF}" type="slidenum">
              <a:rPr lang="en-GB" sz="1000" smtClean="0">
                <a:solidFill>
                  <a:schemeClr val="tx1">
                    <a:alpha val="20000"/>
                  </a:schemeClr>
                </a:solidFill>
              </a:rPr>
              <a:t>5</a:t>
            </a:fld>
            <a:r>
              <a:rPr lang="en-GB" sz="1000" dirty="0">
                <a:solidFill>
                  <a:schemeClr val="tx1">
                    <a:alpha val="20000"/>
                  </a:schemeClr>
                </a:solidFill>
              </a:rPr>
              <a:t>/17</a:t>
            </a:r>
          </a:p>
        </p:txBody>
      </p:sp>
      <p:pic>
        <p:nvPicPr>
          <p:cNvPr id="10" name="Picture 9"/>
          <p:cNvPicPr>
            <a:picLocks noChangeAspect="1"/>
          </p:cNvPicPr>
          <p:nvPr/>
        </p:nvPicPr>
        <p:blipFill>
          <a:blip r:embed="rId3"/>
          <a:stretch>
            <a:fillRect/>
          </a:stretch>
        </p:blipFill>
        <p:spPr>
          <a:xfrm>
            <a:off x="6029908" y="164520"/>
            <a:ext cx="3024336" cy="792088"/>
          </a:xfrm>
          <a:prstGeom prst="rect">
            <a:avLst/>
          </a:prstGeom>
        </p:spPr>
      </p:pic>
      <p:sp>
        <p:nvSpPr>
          <p:cNvPr id="13" name="TextBox 12">
            <a:extLst>
              <a:ext uri="{FF2B5EF4-FFF2-40B4-BE49-F238E27FC236}">
                <a16:creationId xmlns:a16="http://schemas.microsoft.com/office/drawing/2014/main" id="{46EC6AAF-D467-766B-1E8C-51AC8769A405}"/>
              </a:ext>
            </a:extLst>
          </p:cNvPr>
          <p:cNvSpPr txBox="1"/>
          <p:nvPr/>
        </p:nvSpPr>
        <p:spPr>
          <a:xfrm>
            <a:off x="68734" y="375595"/>
            <a:ext cx="5976616" cy="369332"/>
          </a:xfrm>
          <a:prstGeom prst="rect">
            <a:avLst/>
          </a:prstGeom>
          <a:noFill/>
        </p:spPr>
        <p:txBody>
          <a:bodyPr wrap="square">
            <a:spAutoFit/>
          </a:bodyPr>
          <a:lstStyle/>
          <a:p>
            <a:r>
              <a:rPr lang="en-GB" b="1" dirty="0"/>
              <a:t>3. Financial position at October 2024</a:t>
            </a:r>
          </a:p>
        </p:txBody>
      </p:sp>
      <p:pic>
        <p:nvPicPr>
          <p:cNvPr id="15" name="Picture 14">
            <a:extLst>
              <a:ext uri="{FF2B5EF4-FFF2-40B4-BE49-F238E27FC236}">
                <a16:creationId xmlns:a16="http://schemas.microsoft.com/office/drawing/2014/main" id="{8EDE837B-12CF-C66B-3241-6A65E5C547E5}"/>
              </a:ext>
            </a:extLst>
          </p:cNvPr>
          <p:cNvPicPr>
            <a:picLocks noChangeAspect="1"/>
          </p:cNvPicPr>
          <p:nvPr/>
        </p:nvPicPr>
        <p:blipFill>
          <a:blip r:embed="rId4"/>
          <a:stretch>
            <a:fillRect/>
          </a:stretch>
        </p:blipFill>
        <p:spPr>
          <a:xfrm>
            <a:off x="0" y="1080213"/>
            <a:ext cx="9144000" cy="18264"/>
          </a:xfrm>
          <a:prstGeom prst="rect">
            <a:avLst/>
          </a:prstGeom>
        </p:spPr>
      </p:pic>
      <p:sp>
        <p:nvSpPr>
          <p:cNvPr id="8" name="TextBox 7">
            <a:extLst>
              <a:ext uri="{FF2B5EF4-FFF2-40B4-BE49-F238E27FC236}">
                <a16:creationId xmlns:a16="http://schemas.microsoft.com/office/drawing/2014/main" id="{219FBFE3-7368-B113-02B6-A0EBA8825F02}"/>
              </a:ext>
            </a:extLst>
          </p:cNvPr>
          <p:cNvSpPr txBox="1"/>
          <p:nvPr/>
        </p:nvSpPr>
        <p:spPr>
          <a:xfrm>
            <a:off x="301391" y="1268760"/>
            <a:ext cx="8280920" cy="1384995"/>
          </a:xfrm>
          <a:prstGeom prst="rect">
            <a:avLst/>
          </a:prstGeom>
          <a:noFill/>
        </p:spPr>
        <p:txBody>
          <a:bodyPr wrap="square" rtlCol="0">
            <a:spAutoFit/>
          </a:bodyPr>
          <a:lstStyle/>
          <a:p>
            <a:r>
              <a:rPr lang="en-GB" sz="1400" dirty="0">
                <a:solidFill>
                  <a:srgbClr val="000000"/>
                </a:solidFill>
              </a:rPr>
              <a:t>The table below shows Pay, Non-Pay and Income variances year to date for each Directorate.  The second last column shows control totals variance at month 7 in thousandths (£165k surplus to date). </a:t>
            </a:r>
          </a:p>
          <a:p>
            <a:r>
              <a:rPr lang="en-GB" sz="1400" dirty="0">
                <a:solidFill>
                  <a:srgbClr val="000000"/>
                </a:solidFill>
              </a:rPr>
              <a:t>Deficit Funding continues to be reflected at Directorate level at month 7 with the Budget equal to the Control Total.</a:t>
            </a:r>
          </a:p>
          <a:p>
            <a:r>
              <a:rPr lang="en-GB" sz="1400" dirty="0">
                <a:solidFill>
                  <a:srgbClr val="000000"/>
                </a:solidFill>
              </a:rPr>
              <a:t>Following the mid-year review and based on the reforecast of spend for 2024/25 it is now anticipated that the Trust will achieve break-even by year-end</a:t>
            </a:r>
            <a:r>
              <a:rPr lang="en-GB" sz="1400" dirty="0"/>
              <a:t>. </a:t>
            </a:r>
          </a:p>
        </p:txBody>
      </p:sp>
      <p:sp>
        <p:nvSpPr>
          <p:cNvPr id="6" name="TextBox 5">
            <a:extLst>
              <a:ext uri="{FF2B5EF4-FFF2-40B4-BE49-F238E27FC236}">
                <a16:creationId xmlns:a16="http://schemas.microsoft.com/office/drawing/2014/main" id="{11F66C3A-3B38-13CC-7973-7123F6F57FFA}"/>
              </a:ext>
            </a:extLst>
          </p:cNvPr>
          <p:cNvSpPr txBox="1"/>
          <p:nvPr/>
        </p:nvSpPr>
        <p:spPr>
          <a:xfrm>
            <a:off x="154374" y="6340678"/>
            <a:ext cx="4572000" cy="307777"/>
          </a:xfrm>
          <a:prstGeom prst="rect">
            <a:avLst/>
          </a:prstGeom>
          <a:noFill/>
        </p:spPr>
        <p:txBody>
          <a:bodyPr wrap="square">
            <a:spAutoFit/>
          </a:bodyPr>
          <a:lstStyle/>
          <a:p>
            <a:r>
              <a:rPr lang="en-GB" sz="1400" dirty="0">
                <a:solidFill>
                  <a:srgbClr val="000000"/>
                </a:solidFill>
              </a:rPr>
              <a:t>A figure in brackets represents an overspend. </a:t>
            </a:r>
            <a:endParaRPr lang="en-GB" sz="1400" dirty="0"/>
          </a:p>
        </p:txBody>
      </p:sp>
      <p:pic>
        <p:nvPicPr>
          <p:cNvPr id="7" name="Picture 6">
            <a:extLst>
              <a:ext uri="{FF2B5EF4-FFF2-40B4-BE49-F238E27FC236}">
                <a16:creationId xmlns:a16="http://schemas.microsoft.com/office/drawing/2014/main" id="{ACB34821-FB9B-A534-3A7B-07A9BDA87400}"/>
              </a:ext>
            </a:extLst>
          </p:cNvPr>
          <p:cNvPicPr>
            <a:picLocks noChangeAspect="1"/>
          </p:cNvPicPr>
          <p:nvPr/>
        </p:nvPicPr>
        <p:blipFill>
          <a:blip r:embed="rId5"/>
          <a:stretch>
            <a:fillRect/>
          </a:stretch>
        </p:blipFill>
        <p:spPr>
          <a:xfrm>
            <a:off x="68734" y="2624389"/>
            <a:ext cx="9026241" cy="3272306"/>
          </a:xfrm>
          <a:prstGeom prst="rect">
            <a:avLst/>
          </a:prstGeom>
        </p:spPr>
      </p:pic>
    </p:spTree>
    <p:extLst>
      <p:ext uri="{BB962C8B-B14F-4D97-AF65-F5344CB8AC3E}">
        <p14:creationId xmlns:p14="http://schemas.microsoft.com/office/powerpoint/2010/main" val="1944029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008" y="755044"/>
            <a:ext cx="8424936" cy="6093976"/>
          </a:xfrm>
          <a:prstGeom prst="rect">
            <a:avLst/>
          </a:prstGeom>
          <a:noFill/>
        </p:spPr>
        <p:txBody>
          <a:bodyPr wrap="square" rtlCol="0">
            <a:spAutoFit/>
          </a:bodyPr>
          <a:lstStyle/>
          <a:p>
            <a:r>
              <a:rPr lang="en-GB" b="1" u="sng" dirty="0">
                <a:cs typeface="Arial" panose="020B0604020202020204" pitchFamily="34" charset="0"/>
              </a:rPr>
              <a:t>Explanations for main variances are as follows:</a:t>
            </a:r>
          </a:p>
          <a:p>
            <a:endParaRPr lang="en-GB" dirty="0">
              <a:highlight>
                <a:srgbClr val="FF0000"/>
              </a:highlight>
              <a:cs typeface="Arial" panose="020B0604020202020204" pitchFamily="34" charset="0"/>
            </a:endParaRPr>
          </a:p>
          <a:p>
            <a:pPr marL="628650" lvl="1" indent="-171450">
              <a:buFont typeface="Arial" panose="020B0604020202020204" pitchFamily="34" charset="0"/>
              <a:buChar char="•"/>
            </a:pPr>
            <a:r>
              <a:rPr lang="en-GB" dirty="0"/>
              <a:t> </a:t>
            </a:r>
            <a:r>
              <a:rPr lang="en-GB" sz="1800" dirty="0">
                <a:solidFill>
                  <a:srgbClr val="000000"/>
                </a:solidFill>
                <a:effectLst/>
                <a:latin typeface="Calibri" panose="020F0502020204030204" pitchFamily="34" charset="0"/>
                <a:ea typeface="Times New Roman" panose="02020603050405020304" pitchFamily="18" charset="0"/>
              </a:rPr>
              <a:t>Payroll is over budget by c</a:t>
            </a:r>
            <a:r>
              <a:rPr lang="en-GB" sz="1800" dirty="0">
                <a:solidFill>
                  <a:srgbClr val="000000"/>
                </a:solidFill>
                <a:effectLst/>
                <a:latin typeface="Calibri Light" panose="020F0302020204030204" pitchFamily="34" charset="0"/>
                <a:ea typeface="Times New Roman" panose="02020603050405020304" pitchFamily="18" charset="0"/>
              </a:rPr>
              <a:t>£</a:t>
            </a:r>
            <a:r>
              <a:rPr lang="en-GB" sz="1800" dirty="0">
                <a:solidFill>
                  <a:srgbClr val="000000"/>
                </a:solidFill>
                <a:effectLst/>
                <a:latin typeface="Calibri" panose="020F0502020204030204" pitchFamily="34" charset="0"/>
                <a:ea typeface="Times New Roman" panose="02020603050405020304" pitchFamily="18" charset="0"/>
              </a:rPr>
              <a:t>1m the main area of pressure is Medicine &amp;   Unscheduled Care (MUSC). MUSC is overspent by </a:t>
            </a:r>
            <a:r>
              <a:rPr lang="en-GB" sz="1800" dirty="0">
                <a:solidFill>
                  <a:srgbClr val="000000"/>
                </a:solidFill>
                <a:effectLst/>
                <a:latin typeface="Calibri Light" panose="020F0302020204030204" pitchFamily="34" charset="0"/>
                <a:ea typeface="Times New Roman" panose="02020603050405020304" pitchFamily="18" charset="0"/>
              </a:rPr>
              <a:t>£</a:t>
            </a:r>
            <a:r>
              <a:rPr lang="en-GB" sz="1800" dirty="0">
                <a:solidFill>
                  <a:srgbClr val="000000"/>
                </a:solidFill>
                <a:effectLst/>
                <a:latin typeface="Calibri" panose="020F0502020204030204" pitchFamily="34" charset="0"/>
                <a:ea typeface="Times New Roman" panose="02020603050405020304" pitchFamily="18" charset="0"/>
              </a:rPr>
              <a:t>3.6m largely due to non-achievement of medical locum savings target and an overspend in medical pay predominately due to an increase in spend in DHH Stabilisation and ED Pressures.</a:t>
            </a:r>
            <a:endParaRPr lang="en-GB" dirty="0">
              <a:solidFill>
                <a:srgbClr val="000000"/>
              </a:solidFill>
              <a:highlight>
                <a:srgbClr val="FF0000"/>
              </a:highlight>
              <a:cs typeface="Arial" panose="020B0604020202020204" pitchFamily="34" charset="0"/>
            </a:endParaRPr>
          </a:p>
          <a:p>
            <a:endParaRPr lang="en-GB" dirty="0">
              <a:effectLst/>
            </a:endParaRPr>
          </a:p>
          <a:p>
            <a:pPr marL="742950" lvl="1" indent="-285750">
              <a:buFont typeface="Arial" panose="020B0604020202020204" pitchFamily="34" charset="0"/>
              <a:buChar char="•"/>
              <a:tabLst>
                <a:tab pos="914400" algn="l"/>
              </a:tabLst>
            </a:pPr>
            <a:r>
              <a:rPr lang="en-GB" sz="18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Trustwide</a:t>
            </a:r>
            <a:r>
              <a:rPr lang="en-GB"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total Medical spend (substantive and all flexible costs) has increased by c</a:t>
            </a:r>
            <a:r>
              <a:rPr lang="en-GB" sz="180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a:t>
            </a:r>
            <a:r>
              <a:rPr lang="en-GB"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1.9m when compared to prior year adjusted for pay inflation. </a:t>
            </a:r>
          </a:p>
          <a:p>
            <a:endParaRPr lang="en-GB" dirty="0">
              <a:effectLst/>
            </a:endParaRPr>
          </a:p>
          <a:p>
            <a:pPr marL="742950" lvl="1" indent="-285750">
              <a:buFont typeface="Arial" panose="020B0604020202020204" pitchFamily="34" charset="0"/>
              <a:buChar char="•"/>
              <a:tabLst>
                <a:tab pos="914400" algn="l"/>
              </a:tabLst>
            </a:pP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Trust Unallocated variance reflects the impact of profiling the deficit funding and pa</a:t>
            </a:r>
            <a:r>
              <a:rPr lang="en-GB" dirty="0">
                <a:solidFill>
                  <a:srgbClr val="000000"/>
                </a:solidFill>
                <a:latin typeface="Calibri" panose="020F0502020204030204" pitchFamily="34" charset="0"/>
                <a:ea typeface="Times New Roman" panose="02020603050405020304" pitchFamily="18" charset="0"/>
                <a:cs typeface="Calibri" panose="020F0502020204030204" pitchFamily="34" charset="0"/>
              </a:rPr>
              <a:t>y adjustments</a:t>
            </a:r>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en-GB" sz="1800" dirty="0">
                <a:solidFill>
                  <a:srgbClr val="000000"/>
                </a:solidFill>
                <a:latin typeface="Calibri" panose="020F0502020204030204" pitchFamily="34" charset="0"/>
                <a:cs typeface="Calibri" panose="020F0502020204030204" pitchFamily="34" charset="0"/>
              </a:rPr>
              <a:t> </a:t>
            </a:r>
            <a:r>
              <a:rPr lang="en-GB" sz="1800" dirty="0">
                <a:latin typeface="Calibri" panose="020F0502020204030204" pitchFamily="34" charset="0"/>
                <a:cs typeface="Calibri" panose="020F0502020204030204" pitchFamily="34" charset="0"/>
              </a:rPr>
              <a:t>The re-allocation to Directorates of the £24m Trust Unallocated control total (inclusive of Growth funding and unallocated adjustments) will be agreed by Senior Leadership Team and reflected in Month 08 report.</a:t>
            </a:r>
          </a:p>
          <a:p>
            <a:endParaRPr lang="en-GB" dirty="0">
              <a:effectLst/>
            </a:endParaRPr>
          </a:p>
          <a:p>
            <a:pPr marL="742950" lvl="1" indent="-285750">
              <a:buFont typeface="Arial" panose="020B0604020202020204" pitchFamily="34" charset="0"/>
              <a:buChar char="•"/>
              <a:tabLst>
                <a:tab pos="914400" algn="l"/>
              </a:tabLst>
            </a:pPr>
            <a:r>
              <a:rPr lang="en-GB"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Non-Pay is now reporting an overspend at month 7 budget of c</a:t>
            </a:r>
            <a:r>
              <a:rPr lang="en-GB" sz="180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a:t>
            </a:r>
            <a:r>
              <a:rPr lang="en-GB"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1m in the main due to additional x-ray maintenance contract spend.</a:t>
            </a:r>
            <a:endParaRPr lang="en-GB" dirty="0">
              <a:highlight>
                <a:srgbClr val="FF0000"/>
              </a:highlight>
              <a:cs typeface="Arial" panose="020B0604020202020204" pitchFamily="34" charset="0"/>
            </a:endParaRPr>
          </a:p>
          <a:p>
            <a:endParaRPr lang="en-GB" dirty="0">
              <a:effectLst/>
            </a:endParaRPr>
          </a:p>
          <a:p>
            <a:pPr marL="742950" lvl="1" indent="-285750">
              <a:buFont typeface="Arial" panose="020B0604020202020204" pitchFamily="34" charset="0"/>
              <a:buChar char="•"/>
              <a:tabLst>
                <a:tab pos="914400" algn="l"/>
              </a:tabLst>
            </a:pPr>
            <a:r>
              <a:rPr lang="en-GB"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Income is over-recovered by </a:t>
            </a:r>
            <a:r>
              <a:rPr lang="en-GB" sz="180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a:t>
            </a:r>
            <a:r>
              <a:rPr lang="en-GB"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2m, in the main due to over-recovery of Client Contribution income.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GB" sz="1200" dirty="0">
              <a:highlight>
                <a:srgbClr val="FF0000"/>
              </a:highligh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2"/>
          </p:nvPr>
        </p:nvSpPr>
        <p:spPr>
          <a:xfrm>
            <a:off x="8028384" y="6381328"/>
            <a:ext cx="648072" cy="419505"/>
          </a:xfrm>
        </p:spPr>
        <p:txBody>
          <a:bodyPr/>
          <a:lstStyle/>
          <a:p>
            <a:r>
              <a:rPr lang="en-GB" sz="1000" dirty="0">
                <a:solidFill>
                  <a:schemeClr val="tx1">
                    <a:alpha val="20000"/>
                  </a:schemeClr>
                </a:solidFill>
              </a:rPr>
              <a:t>6/17</a:t>
            </a:r>
          </a:p>
        </p:txBody>
      </p:sp>
      <p:pic>
        <p:nvPicPr>
          <p:cNvPr id="5" name="Picture 4"/>
          <p:cNvPicPr>
            <a:picLocks noChangeAspect="1"/>
          </p:cNvPicPr>
          <p:nvPr/>
        </p:nvPicPr>
        <p:blipFill>
          <a:blip r:embed="rId2"/>
          <a:stretch>
            <a:fillRect/>
          </a:stretch>
        </p:blipFill>
        <p:spPr>
          <a:xfrm>
            <a:off x="6516216" y="246343"/>
            <a:ext cx="2474453" cy="648071"/>
          </a:xfrm>
          <a:prstGeom prst="rect">
            <a:avLst/>
          </a:prstGeom>
        </p:spPr>
      </p:pic>
      <p:cxnSp>
        <p:nvCxnSpPr>
          <p:cNvPr id="7" name="Straight Connector 6">
            <a:extLst>
              <a:ext uri="{FF2B5EF4-FFF2-40B4-BE49-F238E27FC236}">
                <a16:creationId xmlns:a16="http://schemas.microsoft.com/office/drawing/2014/main" id="{E9307D61-2B0F-3BD3-3F39-D2A6364B75B6}"/>
              </a:ext>
            </a:extLst>
          </p:cNvPr>
          <p:cNvCxnSpPr/>
          <p:nvPr/>
        </p:nvCxnSpPr>
        <p:spPr>
          <a:xfrm>
            <a:off x="0" y="1124744"/>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Box 8">
            <a:extLst>
              <a:ext uri="{FF2B5EF4-FFF2-40B4-BE49-F238E27FC236}">
                <a16:creationId xmlns:a16="http://schemas.microsoft.com/office/drawing/2014/main" id="{569622DC-02C5-1DB6-972C-96E2B207FA5F}"/>
              </a:ext>
            </a:extLst>
          </p:cNvPr>
          <p:cNvSpPr txBox="1"/>
          <p:nvPr/>
        </p:nvSpPr>
        <p:spPr>
          <a:xfrm>
            <a:off x="326768" y="385712"/>
            <a:ext cx="6765512" cy="369332"/>
          </a:xfrm>
          <a:prstGeom prst="rect">
            <a:avLst/>
          </a:prstGeom>
          <a:noFill/>
        </p:spPr>
        <p:txBody>
          <a:bodyPr wrap="square">
            <a:spAutoFit/>
          </a:bodyPr>
          <a:lstStyle/>
          <a:p>
            <a:r>
              <a:rPr lang="en-GB" b="1" dirty="0"/>
              <a:t>3. Financial position at October 2024</a:t>
            </a:r>
          </a:p>
        </p:txBody>
      </p:sp>
    </p:spTree>
    <p:extLst>
      <p:ext uri="{BB962C8B-B14F-4D97-AF65-F5344CB8AC3E}">
        <p14:creationId xmlns:p14="http://schemas.microsoft.com/office/powerpoint/2010/main" val="2761355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172400" y="6381328"/>
            <a:ext cx="576064" cy="422897"/>
          </a:xfrm>
        </p:spPr>
        <p:txBody>
          <a:bodyPr/>
          <a:lstStyle/>
          <a:p>
            <a:fld id="{DEB40F9D-FC84-44D8-9756-B25FA8827EDF}" type="slidenum">
              <a:rPr lang="en-GB" sz="1000" smtClean="0">
                <a:solidFill>
                  <a:schemeClr val="tx1">
                    <a:alpha val="20000"/>
                  </a:schemeClr>
                </a:solidFill>
              </a:rPr>
              <a:t>7</a:t>
            </a:fld>
            <a:r>
              <a:rPr lang="en-GB" sz="1000" dirty="0">
                <a:solidFill>
                  <a:schemeClr val="tx1">
                    <a:alpha val="20000"/>
                  </a:schemeClr>
                </a:solidFill>
              </a:rPr>
              <a:t>/17</a:t>
            </a:r>
          </a:p>
        </p:txBody>
      </p:sp>
      <p:pic>
        <p:nvPicPr>
          <p:cNvPr id="7" name="Picture 6"/>
          <p:cNvPicPr>
            <a:picLocks noChangeAspect="1"/>
          </p:cNvPicPr>
          <p:nvPr/>
        </p:nvPicPr>
        <p:blipFill>
          <a:blip r:embed="rId2"/>
          <a:stretch>
            <a:fillRect/>
          </a:stretch>
        </p:blipFill>
        <p:spPr>
          <a:xfrm>
            <a:off x="6142421" y="162702"/>
            <a:ext cx="2979986" cy="792087"/>
          </a:xfrm>
          <a:prstGeom prst="rect">
            <a:avLst/>
          </a:prstGeom>
        </p:spPr>
      </p:pic>
      <p:pic>
        <p:nvPicPr>
          <p:cNvPr id="5" name="Picture 4">
            <a:extLst>
              <a:ext uri="{FF2B5EF4-FFF2-40B4-BE49-F238E27FC236}">
                <a16:creationId xmlns:a16="http://schemas.microsoft.com/office/drawing/2014/main" id="{631F392E-2EEE-DB17-BC7A-D3D5FF5DD3C5}"/>
              </a:ext>
            </a:extLst>
          </p:cNvPr>
          <p:cNvPicPr>
            <a:picLocks noChangeAspect="1"/>
          </p:cNvPicPr>
          <p:nvPr/>
        </p:nvPicPr>
        <p:blipFill>
          <a:blip r:embed="rId3"/>
          <a:stretch>
            <a:fillRect/>
          </a:stretch>
        </p:blipFill>
        <p:spPr>
          <a:xfrm>
            <a:off x="3583" y="1124744"/>
            <a:ext cx="9144000" cy="18288"/>
          </a:xfrm>
          <a:prstGeom prst="rect">
            <a:avLst/>
          </a:prstGeom>
        </p:spPr>
      </p:pic>
      <p:sp>
        <p:nvSpPr>
          <p:cNvPr id="8" name="TextBox 7">
            <a:extLst>
              <a:ext uri="{FF2B5EF4-FFF2-40B4-BE49-F238E27FC236}">
                <a16:creationId xmlns:a16="http://schemas.microsoft.com/office/drawing/2014/main" id="{B0ED19A5-4C55-4B58-7B64-14E46D80C4A4}"/>
              </a:ext>
            </a:extLst>
          </p:cNvPr>
          <p:cNvSpPr txBox="1"/>
          <p:nvPr/>
        </p:nvSpPr>
        <p:spPr>
          <a:xfrm>
            <a:off x="179512" y="385470"/>
            <a:ext cx="6408712" cy="369332"/>
          </a:xfrm>
          <a:prstGeom prst="rect">
            <a:avLst/>
          </a:prstGeom>
          <a:noFill/>
        </p:spPr>
        <p:txBody>
          <a:bodyPr wrap="square">
            <a:spAutoFit/>
          </a:bodyPr>
          <a:lstStyle/>
          <a:p>
            <a:r>
              <a:rPr lang="en-GB" b="1" dirty="0"/>
              <a:t>3. Financial position at October 2024</a:t>
            </a:r>
          </a:p>
        </p:txBody>
      </p:sp>
      <p:sp>
        <p:nvSpPr>
          <p:cNvPr id="10" name="TextBox 9">
            <a:extLst>
              <a:ext uri="{FF2B5EF4-FFF2-40B4-BE49-F238E27FC236}">
                <a16:creationId xmlns:a16="http://schemas.microsoft.com/office/drawing/2014/main" id="{71AAC793-B853-BEDC-54DA-DDE2E3CDFE7F}"/>
              </a:ext>
            </a:extLst>
          </p:cNvPr>
          <p:cNvSpPr txBox="1"/>
          <p:nvPr/>
        </p:nvSpPr>
        <p:spPr>
          <a:xfrm>
            <a:off x="251520" y="1177557"/>
            <a:ext cx="7632848" cy="1384995"/>
          </a:xfrm>
          <a:prstGeom prst="rect">
            <a:avLst/>
          </a:prstGeom>
          <a:noFill/>
        </p:spPr>
        <p:txBody>
          <a:bodyPr wrap="square">
            <a:spAutoFit/>
          </a:bodyPr>
          <a:lstStyle/>
          <a:p>
            <a:r>
              <a:rPr lang="en-GB" sz="1400" dirty="0"/>
              <a:t>The profile of the expenditure in the Trust on Pay and Non-Pay rolling 12 months 2023/24 and 2024/25 is set out below. Pay in October 2024 has increased when compared to September 2024  by c£1.2m from £56.6m to  £57.8m and has increased by c£4m compared to same period last year due to impact of DHH Stabilisation in later months.  Non-Pay in October has increased by £2m compared to September and £2m compared to the same period last year, in the main due to spend on x-ray maintenance contracts.</a:t>
            </a:r>
          </a:p>
        </p:txBody>
      </p:sp>
      <p:sp>
        <p:nvSpPr>
          <p:cNvPr id="14" name="TextBox 13">
            <a:extLst>
              <a:ext uri="{FF2B5EF4-FFF2-40B4-BE49-F238E27FC236}">
                <a16:creationId xmlns:a16="http://schemas.microsoft.com/office/drawing/2014/main" id="{2E66AC90-B772-5FCC-9499-8598408DA366}"/>
              </a:ext>
            </a:extLst>
          </p:cNvPr>
          <p:cNvSpPr txBox="1"/>
          <p:nvPr/>
        </p:nvSpPr>
        <p:spPr>
          <a:xfrm>
            <a:off x="179008" y="6373338"/>
            <a:ext cx="5963413" cy="430887"/>
          </a:xfrm>
          <a:prstGeom prst="rect">
            <a:avLst/>
          </a:prstGeom>
          <a:noFill/>
        </p:spPr>
        <p:txBody>
          <a:bodyPr wrap="square">
            <a:spAutoFit/>
          </a:bodyPr>
          <a:lstStyle/>
          <a:p>
            <a:r>
              <a:rPr lang="en-GB" sz="1100" b="1" dirty="0"/>
              <a:t>Notes: The pay segment is impacted by the number of weeks which fall within the reporting month.</a:t>
            </a:r>
          </a:p>
          <a:p>
            <a:r>
              <a:rPr lang="en-GB" sz="1100" b="1" dirty="0"/>
              <a:t>June 2024/25 includes the 2023/24 pay award</a:t>
            </a:r>
          </a:p>
        </p:txBody>
      </p:sp>
      <p:pic>
        <p:nvPicPr>
          <p:cNvPr id="3" name="Picture 2">
            <a:extLst>
              <a:ext uri="{FF2B5EF4-FFF2-40B4-BE49-F238E27FC236}">
                <a16:creationId xmlns:a16="http://schemas.microsoft.com/office/drawing/2014/main" id="{0ADE1D26-58B3-B78D-5CDA-73824E683BD8}"/>
              </a:ext>
            </a:extLst>
          </p:cNvPr>
          <p:cNvPicPr>
            <a:picLocks noChangeAspect="1"/>
          </p:cNvPicPr>
          <p:nvPr/>
        </p:nvPicPr>
        <p:blipFill>
          <a:blip r:embed="rId4"/>
          <a:stretch>
            <a:fillRect/>
          </a:stretch>
        </p:blipFill>
        <p:spPr>
          <a:xfrm>
            <a:off x="1403648" y="2546575"/>
            <a:ext cx="5063338" cy="3667808"/>
          </a:xfrm>
          <a:prstGeom prst="rect">
            <a:avLst/>
          </a:prstGeom>
        </p:spPr>
      </p:pic>
    </p:spTree>
    <p:extLst>
      <p:ext uri="{BB962C8B-B14F-4D97-AF65-F5344CB8AC3E}">
        <p14:creationId xmlns:p14="http://schemas.microsoft.com/office/powerpoint/2010/main" val="3483841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64088" y="376772"/>
            <a:ext cx="4164912"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Flexible staffing</a:t>
            </a:r>
          </a:p>
        </p:txBody>
      </p:sp>
      <p:sp>
        <p:nvSpPr>
          <p:cNvPr id="10" name="Slide Number Placeholder 9"/>
          <p:cNvSpPr>
            <a:spLocks noGrp="1"/>
          </p:cNvSpPr>
          <p:nvPr>
            <p:ph type="sldNum" sz="quarter" idx="12"/>
          </p:nvPr>
        </p:nvSpPr>
        <p:spPr>
          <a:xfrm>
            <a:off x="8244408" y="6381328"/>
            <a:ext cx="648072" cy="429022"/>
          </a:xfrm>
        </p:spPr>
        <p:txBody>
          <a:bodyPr/>
          <a:lstStyle/>
          <a:p>
            <a:fld id="{DEB40F9D-FC84-44D8-9756-B25FA8827EDF}" type="slidenum">
              <a:rPr lang="en-GB" sz="1000" smtClean="0">
                <a:solidFill>
                  <a:schemeClr val="tx1">
                    <a:alpha val="20000"/>
                  </a:schemeClr>
                </a:solidFill>
              </a:rPr>
              <a:t>8</a:t>
            </a:fld>
            <a:r>
              <a:rPr lang="en-GB" sz="1000" dirty="0">
                <a:solidFill>
                  <a:schemeClr val="tx1">
                    <a:alpha val="20000"/>
                  </a:schemeClr>
                </a:solidFill>
              </a:rPr>
              <a:t>/17</a:t>
            </a:r>
          </a:p>
        </p:txBody>
      </p:sp>
      <p:pic>
        <p:nvPicPr>
          <p:cNvPr id="7" name="Picture 6"/>
          <p:cNvPicPr>
            <a:picLocks noChangeAspect="1"/>
          </p:cNvPicPr>
          <p:nvPr/>
        </p:nvPicPr>
        <p:blipFill>
          <a:blip r:embed="rId2"/>
          <a:stretch>
            <a:fillRect/>
          </a:stretch>
        </p:blipFill>
        <p:spPr>
          <a:xfrm>
            <a:off x="5790360" y="80917"/>
            <a:ext cx="3312368" cy="899485"/>
          </a:xfrm>
          <a:prstGeom prst="rect">
            <a:avLst/>
          </a:prstGeom>
        </p:spPr>
      </p:pic>
      <p:pic>
        <p:nvPicPr>
          <p:cNvPr id="3" name="Picture 2">
            <a:extLst>
              <a:ext uri="{FF2B5EF4-FFF2-40B4-BE49-F238E27FC236}">
                <a16:creationId xmlns:a16="http://schemas.microsoft.com/office/drawing/2014/main" id="{1AF78E3C-7FC5-AA2B-585B-5D6B78BBB1F7}"/>
              </a:ext>
            </a:extLst>
          </p:cNvPr>
          <p:cNvPicPr>
            <a:picLocks noChangeAspect="1"/>
          </p:cNvPicPr>
          <p:nvPr/>
        </p:nvPicPr>
        <p:blipFill>
          <a:blip r:embed="rId3"/>
          <a:stretch>
            <a:fillRect/>
          </a:stretch>
        </p:blipFill>
        <p:spPr>
          <a:xfrm>
            <a:off x="0" y="1054678"/>
            <a:ext cx="9144000" cy="18288"/>
          </a:xfrm>
          <a:prstGeom prst="rect">
            <a:avLst/>
          </a:prstGeom>
        </p:spPr>
      </p:pic>
      <p:sp>
        <p:nvSpPr>
          <p:cNvPr id="6" name="TextBox 5">
            <a:extLst>
              <a:ext uri="{FF2B5EF4-FFF2-40B4-BE49-F238E27FC236}">
                <a16:creationId xmlns:a16="http://schemas.microsoft.com/office/drawing/2014/main" id="{0E3B975B-1159-FCF5-A741-484C92697E61}"/>
              </a:ext>
            </a:extLst>
          </p:cNvPr>
          <p:cNvSpPr txBox="1"/>
          <p:nvPr/>
        </p:nvSpPr>
        <p:spPr>
          <a:xfrm>
            <a:off x="251520" y="304400"/>
            <a:ext cx="4765558" cy="369332"/>
          </a:xfrm>
          <a:prstGeom prst="rect">
            <a:avLst/>
          </a:prstGeom>
          <a:noFill/>
        </p:spPr>
        <p:txBody>
          <a:bodyPr wrap="square">
            <a:spAutoFit/>
          </a:bodyPr>
          <a:lstStyle/>
          <a:p>
            <a:r>
              <a:rPr lang="en-GB" b="1" dirty="0"/>
              <a:t>4. Flexible Staff Costs as at October 2024 </a:t>
            </a:r>
          </a:p>
        </p:txBody>
      </p:sp>
      <p:sp>
        <p:nvSpPr>
          <p:cNvPr id="5" name="TextBox 4">
            <a:extLst>
              <a:ext uri="{FF2B5EF4-FFF2-40B4-BE49-F238E27FC236}">
                <a16:creationId xmlns:a16="http://schemas.microsoft.com/office/drawing/2014/main" id="{E8C74130-5B6F-1A9C-2AC0-7DC513E28FEA}"/>
              </a:ext>
            </a:extLst>
          </p:cNvPr>
          <p:cNvSpPr txBox="1"/>
          <p:nvPr/>
        </p:nvSpPr>
        <p:spPr>
          <a:xfrm>
            <a:off x="680653" y="6481228"/>
            <a:ext cx="4763386" cy="248658"/>
          </a:xfrm>
          <a:prstGeom prst="rect">
            <a:avLst/>
          </a:prstGeom>
          <a:noFill/>
        </p:spPr>
        <p:txBody>
          <a:bodyPr wrap="square">
            <a:spAutoFit/>
          </a:bodyPr>
          <a:lstStyle/>
          <a:p>
            <a:pPr>
              <a:lnSpc>
                <a:spcPct val="107000"/>
              </a:lnSpc>
              <a:spcAft>
                <a:spcPts val="800"/>
              </a:spcAft>
            </a:pPr>
            <a:r>
              <a:rPr lang="en-GB" sz="1000" dirty="0">
                <a:latin typeface="Arial" panose="020B0604020202020204" pitchFamily="34" charset="0"/>
                <a:ea typeface="Calibri" panose="020F0502020204030204" pitchFamily="34" charset="0"/>
                <a:cs typeface="Times New Roman" panose="02020603050405020304" pitchFamily="18" charset="0"/>
              </a:rPr>
              <a:t>*Excludes Additional Duty Hours and Overtime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83B6EF4D-83D8-F936-A72A-F66D40A9A5B6}"/>
              </a:ext>
            </a:extLst>
          </p:cNvPr>
          <p:cNvSpPr txBox="1"/>
          <p:nvPr/>
        </p:nvSpPr>
        <p:spPr>
          <a:xfrm>
            <a:off x="341530" y="1213090"/>
            <a:ext cx="8460940" cy="1384995"/>
          </a:xfrm>
          <a:prstGeom prst="rect">
            <a:avLst/>
          </a:prstGeom>
          <a:noFill/>
        </p:spPr>
        <p:txBody>
          <a:bodyPr wrap="square" rtlCol="0">
            <a:spAutoFit/>
          </a:bodyPr>
          <a:lstStyle/>
          <a:p>
            <a:pPr algn="just"/>
            <a:r>
              <a:rPr lang="en-GB" sz="1200" dirty="0"/>
              <a:t>The chart below shows Flexible Staffing Spend Trend rolling 12 months 2023/24 and 2024/25.</a:t>
            </a:r>
          </a:p>
          <a:p>
            <a:pPr algn="just"/>
            <a:r>
              <a:rPr lang="en-GB" sz="1200" dirty="0"/>
              <a:t>Medical Agency has decreased in October by £138k when compared to September, in the main due to savings from International Medical Recruitment, with the average monthly spend in first 7 </a:t>
            </a:r>
            <a:r>
              <a:rPr lang="en-GB" sz="1200" dirty="0" err="1"/>
              <a:t>mths</a:t>
            </a:r>
            <a:r>
              <a:rPr lang="en-GB" sz="1200" dirty="0"/>
              <a:t> of 24-25 (£2,392k) lower than that compared to last 7 months of 23-24 (£2,405k), However, </a:t>
            </a:r>
            <a:r>
              <a:rPr lang="en-GB" sz="1200" dirty="0" err="1"/>
              <a:t>eLocum</a:t>
            </a:r>
            <a:r>
              <a:rPr lang="en-GB" sz="1200" dirty="0"/>
              <a:t> spend has increased by £112k and cumulatively medical locum reduction savings are not being met as in total terms Medical spend (substantive and flexible) has increased.</a:t>
            </a:r>
          </a:p>
          <a:p>
            <a:pPr algn="just"/>
            <a:r>
              <a:rPr lang="en-GB" sz="1200" dirty="0"/>
              <a:t>Nursing Agency has decreased in month 7 by £86k however, is more than offset by increase in bank of £316k but cumulatively in total terms nursing spend (substantive and flexible) has decreased.</a:t>
            </a:r>
          </a:p>
        </p:txBody>
      </p:sp>
      <p:pic>
        <p:nvPicPr>
          <p:cNvPr id="13" name="Picture 12">
            <a:extLst>
              <a:ext uri="{FF2B5EF4-FFF2-40B4-BE49-F238E27FC236}">
                <a16:creationId xmlns:a16="http://schemas.microsoft.com/office/drawing/2014/main" id="{763DC5EC-1F3C-DB91-8FCD-C31B4B1FE7AD}"/>
              </a:ext>
            </a:extLst>
          </p:cNvPr>
          <p:cNvPicPr>
            <a:picLocks noChangeAspect="1"/>
          </p:cNvPicPr>
          <p:nvPr/>
        </p:nvPicPr>
        <p:blipFill>
          <a:blip r:embed="rId4"/>
          <a:stretch>
            <a:fillRect/>
          </a:stretch>
        </p:blipFill>
        <p:spPr>
          <a:xfrm>
            <a:off x="1080445" y="2738209"/>
            <a:ext cx="6083843" cy="3712077"/>
          </a:xfrm>
          <a:prstGeom prst="rect">
            <a:avLst/>
          </a:prstGeom>
        </p:spPr>
      </p:pic>
    </p:spTree>
    <p:extLst>
      <p:ext uri="{BB962C8B-B14F-4D97-AF65-F5344CB8AC3E}">
        <p14:creationId xmlns:p14="http://schemas.microsoft.com/office/powerpoint/2010/main" val="2195236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524328" y="6403114"/>
            <a:ext cx="1161826" cy="365125"/>
          </a:xfrm>
        </p:spPr>
        <p:txBody>
          <a:bodyPr/>
          <a:lstStyle/>
          <a:p>
            <a:r>
              <a:rPr lang="en-GB" sz="1000" dirty="0">
                <a:solidFill>
                  <a:schemeClr val="tx1">
                    <a:alpha val="20000"/>
                  </a:schemeClr>
                </a:solidFill>
              </a:rPr>
              <a:t>9/17</a:t>
            </a:r>
          </a:p>
        </p:txBody>
      </p:sp>
      <p:pic>
        <p:nvPicPr>
          <p:cNvPr id="7" name="Picture 6"/>
          <p:cNvPicPr>
            <a:picLocks noChangeAspect="1"/>
          </p:cNvPicPr>
          <p:nvPr/>
        </p:nvPicPr>
        <p:blipFill>
          <a:blip r:embed="rId2"/>
          <a:stretch>
            <a:fillRect/>
          </a:stretch>
        </p:blipFill>
        <p:spPr>
          <a:xfrm>
            <a:off x="5822786" y="168683"/>
            <a:ext cx="3312368" cy="798400"/>
          </a:xfrm>
          <a:prstGeom prst="rect">
            <a:avLst/>
          </a:prstGeom>
        </p:spPr>
      </p:pic>
      <p:sp>
        <p:nvSpPr>
          <p:cNvPr id="8" name="TextBox 7">
            <a:extLst>
              <a:ext uri="{FF2B5EF4-FFF2-40B4-BE49-F238E27FC236}">
                <a16:creationId xmlns:a16="http://schemas.microsoft.com/office/drawing/2014/main" id="{DAD96D84-0FAC-B242-A52E-B4A78A89C34E}"/>
              </a:ext>
            </a:extLst>
          </p:cNvPr>
          <p:cNvSpPr txBox="1"/>
          <p:nvPr/>
        </p:nvSpPr>
        <p:spPr>
          <a:xfrm>
            <a:off x="245612" y="4797152"/>
            <a:ext cx="8734877" cy="2169825"/>
          </a:xfrm>
          <a:prstGeom prst="rect">
            <a:avLst/>
          </a:prstGeom>
          <a:noFill/>
        </p:spPr>
        <p:txBody>
          <a:bodyPr wrap="square">
            <a:spAutoFit/>
          </a:bodyPr>
          <a:lstStyle/>
          <a:p>
            <a:r>
              <a:rPr lang="en-GB" sz="1100" dirty="0"/>
              <a:t>The most significant area of flexible spend is Medical Agency £16.7m YTD. Overall flexible spend has increased by £42k in month when compared to prior month. Significant movements below:</a:t>
            </a:r>
          </a:p>
          <a:p>
            <a:pPr marL="285750" indent="-285750">
              <a:buFont typeface="Arial" panose="020B0604020202020204" pitchFamily="34" charset="0"/>
              <a:buChar char="•"/>
            </a:pPr>
            <a:r>
              <a:rPr lang="en-GB" sz="1100" dirty="0"/>
              <a:t>Medical Agency decreased spend of £138k</a:t>
            </a:r>
          </a:p>
          <a:p>
            <a:pPr marL="285750" indent="-285750">
              <a:buFont typeface="Arial" panose="020B0604020202020204" pitchFamily="34" charset="0"/>
              <a:buChar char="•"/>
            </a:pPr>
            <a:r>
              <a:rPr lang="en-GB" sz="1100" dirty="0"/>
              <a:t>Nursing Agency decreased spend of £86k</a:t>
            </a:r>
          </a:p>
          <a:p>
            <a:pPr marL="285750" indent="-285750">
              <a:buFont typeface="Arial" panose="020B0604020202020204" pitchFamily="34" charset="0"/>
              <a:buChar char="•"/>
            </a:pPr>
            <a:r>
              <a:rPr lang="en-GB" sz="1100" dirty="0"/>
              <a:t>Other Agency decreased spend of £195k</a:t>
            </a:r>
          </a:p>
          <a:p>
            <a:pPr marL="285750" indent="-285750">
              <a:buFont typeface="Arial" panose="020B0604020202020204" pitchFamily="34" charset="0"/>
              <a:buChar char="•"/>
            </a:pPr>
            <a:r>
              <a:rPr lang="en-GB" sz="1100" dirty="0"/>
              <a:t>Bank increased spend of £316k</a:t>
            </a:r>
          </a:p>
          <a:p>
            <a:pPr marL="285750" indent="-285750">
              <a:buFont typeface="Arial" panose="020B0604020202020204" pitchFamily="34" charset="0"/>
              <a:buChar char="•"/>
            </a:pPr>
            <a:r>
              <a:rPr lang="en-GB" sz="1100" dirty="0" err="1"/>
              <a:t>eLocum</a:t>
            </a:r>
            <a:r>
              <a:rPr lang="en-GB" sz="1100" dirty="0"/>
              <a:t> on the payroll increased spend of £112k</a:t>
            </a:r>
          </a:p>
          <a:p>
            <a:pPr marL="285750" indent="-285750">
              <a:buFont typeface="Arial" panose="020B0604020202020204" pitchFamily="34" charset="0"/>
              <a:buChar char="•"/>
            </a:pPr>
            <a:endParaRPr lang="en-GB" sz="1100" dirty="0"/>
          </a:p>
          <a:p>
            <a:r>
              <a:rPr lang="en-GB" sz="1100" dirty="0"/>
              <a:t>Flexible staffing has decreased by £656k when compared to the equivalent period in 2023/24, however Medical Agency has increased by £2.55m when compared to the same period last year. MUSC overall flexible spend has increased  by £2.091m mainly in Medical agency with an increase of c£2m and, ACS overall flexible spend has increased in the main to </a:t>
            </a:r>
            <a:r>
              <a:rPr lang="en-GB" sz="1100" dirty="0" err="1"/>
              <a:t>eLocum</a:t>
            </a:r>
            <a:r>
              <a:rPr lang="en-GB" sz="1100" dirty="0"/>
              <a:t> on the payroll with increase of £516k when compared to 23/24</a:t>
            </a:r>
          </a:p>
          <a:p>
            <a:endParaRPr lang="en-GB" sz="1400" dirty="0">
              <a:highlight>
                <a:srgbClr val="FF0000"/>
              </a:highlight>
            </a:endParaRPr>
          </a:p>
        </p:txBody>
      </p:sp>
      <p:pic>
        <p:nvPicPr>
          <p:cNvPr id="9" name="Picture 8">
            <a:extLst>
              <a:ext uri="{FF2B5EF4-FFF2-40B4-BE49-F238E27FC236}">
                <a16:creationId xmlns:a16="http://schemas.microsoft.com/office/drawing/2014/main" id="{4D3254D7-6C84-DE64-BA61-5CC4BA75E9AD}"/>
              </a:ext>
            </a:extLst>
          </p:cNvPr>
          <p:cNvPicPr>
            <a:picLocks noChangeAspect="1"/>
          </p:cNvPicPr>
          <p:nvPr/>
        </p:nvPicPr>
        <p:blipFill>
          <a:blip r:embed="rId3"/>
          <a:stretch>
            <a:fillRect/>
          </a:stretch>
        </p:blipFill>
        <p:spPr>
          <a:xfrm>
            <a:off x="8846" y="967083"/>
            <a:ext cx="9144000" cy="18288"/>
          </a:xfrm>
          <a:prstGeom prst="rect">
            <a:avLst/>
          </a:prstGeom>
        </p:spPr>
      </p:pic>
      <p:sp>
        <p:nvSpPr>
          <p:cNvPr id="11" name="TextBox 10">
            <a:extLst>
              <a:ext uri="{FF2B5EF4-FFF2-40B4-BE49-F238E27FC236}">
                <a16:creationId xmlns:a16="http://schemas.microsoft.com/office/drawing/2014/main" id="{F53DF6CB-0E07-8444-F4D9-F30B1939FB03}"/>
              </a:ext>
            </a:extLst>
          </p:cNvPr>
          <p:cNvSpPr txBox="1"/>
          <p:nvPr/>
        </p:nvSpPr>
        <p:spPr>
          <a:xfrm>
            <a:off x="251520" y="333626"/>
            <a:ext cx="4575336" cy="369332"/>
          </a:xfrm>
          <a:prstGeom prst="rect">
            <a:avLst/>
          </a:prstGeom>
          <a:noFill/>
        </p:spPr>
        <p:txBody>
          <a:bodyPr wrap="square">
            <a:spAutoFit/>
          </a:bodyPr>
          <a:lstStyle/>
          <a:p>
            <a:r>
              <a:rPr lang="en-GB" sz="1800" b="1" dirty="0">
                <a:effectLst/>
                <a:latin typeface="Calibri" panose="020F0502020204030204" pitchFamily="34" charset="0"/>
                <a:ea typeface="Calibri" panose="020F0502020204030204" pitchFamily="34" charset="0"/>
                <a:cs typeface="Times New Roman" panose="02020603050405020304" pitchFamily="18" charset="0"/>
              </a:rPr>
              <a:t>4. Flexible Staff Costs as at </a:t>
            </a:r>
            <a:r>
              <a:rPr lang="en-GB" b="1" dirty="0">
                <a:latin typeface="Calibri" panose="020F0502020204030204" pitchFamily="34" charset="0"/>
                <a:ea typeface="Calibri" panose="020F0502020204030204" pitchFamily="34" charset="0"/>
                <a:cs typeface="Times New Roman" panose="02020603050405020304" pitchFamily="18" charset="0"/>
              </a:rPr>
              <a:t>October</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2024</a:t>
            </a:r>
            <a:endParaRPr lang="en-GB" b="1" dirty="0"/>
          </a:p>
        </p:txBody>
      </p:sp>
      <p:sp>
        <p:nvSpPr>
          <p:cNvPr id="3" name="TextBox 2">
            <a:extLst>
              <a:ext uri="{FF2B5EF4-FFF2-40B4-BE49-F238E27FC236}">
                <a16:creationId xmlns:a16="http://schemas.microsoft.com/office/drawing/2014/main" id="{59F7C2CB-1AFF-FF41-565D-101FC217ACF6}"/>
              </a:ext>
            </a:extLst>
          </p:cNvPr>
          <p:cNvSpPr txBox="1"/>
          <p:nvPr/>
        </p:nvSpPr>
        <p:spPr>
          <a:xfrm>
            <a:off x="245612" y="1171586"/>
            <a:ext cx="8214820" cy="600164"/>
          </a:xfrm>
          <a:prstGeom prst="rect">
            <a:avLst/>
          </a:prstGeom>
          <a:noFill/>
        </p:spPr>
        <p:txBody>
          <a:bodyPr wrap="square" rtlCol="0">
            <a:spAutoFit/>
          </a:bodyPr>
          <a:lstStyle/>
          <a:p>
            <a:r>
              <a:rPr lang="en-GB" sz="1100" dirty="0"/>
              <a:t>The table above shows the flexible staffing by Directorate YTD October 2024. The total cumulative spend for flexible staffing in </a:t>
            </a:r>
            <a:r>
              <a:rPr lang="en-GB" sz="1100" dirty="0" err="1"/>
              <a:t>Mth</a:t>
            </a:r>
            <a:r>
              <a:rPr lang="en-GB" sz="1100" dirty="0"/>
              <a:t> 07 is £52.02m (13% of total payroll spend) with 1,516 WTE’s employed on these flexible arrangements.</a:t>
            </a:r>
          </a:p>
          <a:p>
            <a:endParaRPr lang="en-GB" sz="1100" dirty="0"/>
          </a:p>
        </p:txBody>
      </p:sp>
      <p:pic>
        <p:nvPicPr>
          <p:cNvPr id="5" name="Picture 4">
            <a:extLst>
              <a:ext uri="{FF2B5EF4-FFF2-40B4-BE49-F238E27FC236}">
                <a16:creationId xmlns:a16="http://schemas.microsoft.com/office/drawing/2014/main" id="{851648A1-EF15-80EE-5649-34A9BED9FBA4}"/>
              </a:ext>
            </a:extLst>
          </p:cNvPr>
          <p:cNvPicPr>
            <a:picLocks noChangeAspect="1"/>
          </p:cNvPicPr>
          <p:nvPr/>
        </p:nvPicPr>
        <p:blipFill>
          <a:blip r:embed="rId4"/>
          <a:stretch>
            <a:fillRect/>
          </a:stretch>
        </p:blipFill>
        <p:spPr>
          <a:xfrm>
            <a:off x="245612" y="1602474"/>
            <a:ext cx="8540524" cy="2978654"/>
          </a:xfrm>
          <a:prstGeom prst="rect">
            <a:avLst/>
          </a:prstGeom>
        </p:spPr>
      </p:pic>
    </p:spTree>
    <p:extLst>
      <p:ext uri="{BB962C8B-B14F-4D97-AF65-F5344CB8AC3E}">
        <p14:creationId xmlns:p14="http://schemas.microsoft.com/office/powerpoint/2010/main" val="364248222"/>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DC6536327FAEF43BC02C256048A30C4" ma:contentTypeVersion="1" ma:contentTypeDescription="Create a new document." ma:contentTypeScope="" ma:versionID="b3fbfe8505d983dee7ba9e84198ca4e6">
  <xsd:schema xmlns:xsd="http://www.w3.org/2001/XMLSchema" xmlns:xs="http://www.w3.org/2001/XMLSchema" xmlns:p="http://schemas.microsoft.com/office/2006/metadata/properties" xmlns:ns2="1cff61bc-5e23-42d0-b791-40bcc36b8874" targetNamespace="http://schemas.microsoft.com/office/2006/metadata/properties" ma:root="true" ma:fieldsID="dbbcd642729388e552d9405589b139fa" ns2:_="">
    <xsd:import namespace="1cff61bc-5e23-42d0-b791-40bcc36b887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ff61bc-5e23-42d0-b791-40bcc36b887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79E540-E94B-437E-AF14-52D79298057F}">
  <ds:schemaRefs>
    <ds:schemaRef ds:uri="http://purl.org/dc/dcmitype/"/>
    <ds:schemaRef ds:uri="http://schemas.microsoft.com/office/2006/documentManagement/types"/>
    <ds:schemaRef ds:uri="http://www.w3.org/XML/1998/namespace"/>
    <ds:schemaRef ds:uri="http://purl.org/dc/term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4152febc-af91-40cf-9ee2-20c95f671e24"/>
  </ds:schemaRefs>
</ds:datastoreItem>
</file>

<file path=customXml/itemProps2.xml><?xml version="1.0" encoding="utf-8"?>
<ds:datastoreItem xmlns:ds="http://schemas.openxmlformats.org/officeDocument/2006/customXml" ds:itemID="{6810C536-4293-40BC-8514-126DE53EA528}"/>
</file>

<file path=customXml/itemProps3.xml><?xml version="1.0" encoding="utf-8"?>
<ds:datastoreItem xmlns:ds="http://schemas.openxmlformats.org/officeDocument/2006/customXml" ds:itemID="{46CA7D6F-09AA-4C96-AFED-528775D355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TM03457491[[fn=Metropolitan]]</Template>
  <TotalTime>23318</TotalTime>
  <Words>2296</Words>
  <Application>Microsoft Office PowerPoint</Application>
  <PresentationFormat>On-screen Show (4:3)</PresentationFormat>
  <Paragraphs>162</Paragraphs>
  <Slides>17</Slides>
  <Notes>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Calibri Light</vt:lpstr>
      <vt:lpstr>Times New Roman</vt:lpstr>
      <vt:lpstr>Metropolitan</vt:lpstr>
      <vt:lpstr>Worksheet</vt:lpstr>
      <vt:lpstr>Finance Report </vt:lpstr>
      <vt:lpstr>   Contents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South Eastern H&amp;SC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 report</dc:title>
  <dc:creator>Thompson, Wendy (Director of Finance and Estates)</dc:creator>
  <cp:lastModifiedBy>McCormick, Susan</cp:lastModifiedBy>
  <cp:revision>627</cp:revision>
  <cp:lastPrinted>2024-10-21T09:23:00Z</cp:lastPrinted>
  <dcterms:created xsi:type="dcterms:W3CDTF">2020-11-13T15:48:08Z</dcterms:created>
  <dcterms:modified xsi:type="dcterms:W3CDTF">2024-11-20T09:48:15Z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0x0101005DC6536327FAEF43BC02C256048A30C4</vt:lpwstr>
  </property>
</Properties>
</file>